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2"/>
  </p:notesMasterIdLst>
  <p:sldIdLst>
    <p:sldId id="272" r:id="rId3"/>
    <p:sldId id="298" r:id="rId4"/>
    <p:sldId id="258" r:id="rId5"/>
    <p:sldId id="299" r:id="rId6"/>
    <p:sldId id="300" r:id="rId7"/>
    <p:sldId id="301" r:id="rId8"/>
    <p:sldId id="274" r:id="rId9"/>
    <p:sldId id="281" r:id="rId10"/>
    <p:sldId id="280" r:id="rId11"/>
    <p:sldId id="303" r:id="rId12"/>
    <p:sldId id="341" r:id="rId13"/>
    <p:sldId id="320" r:id="rId14"/>
    <p:sldId id="327" r:id="rId15"/>
    <p:sldId id="336" r:id="rId16"/>
    <p:sldId id="326" r:id="rId17"/>
    <p:sldId id="328" r:id="rId18"/>
    <p:sldId id="304" r:id="rId19"/>
    <p:sldId id="305" r:id="rId20"/>
    <p:sldId id="308" r:id="rId21"/>
    <p:sldId id="309" r:id="rId22"/>
    <p:sldId id="310" r:id="rId23"/>
    <p:sldId id="321" r:id="rId24"/>
    <p:sldId id="339" r:id="rId25"/>
    <p:sldId id="322" r:id="rId26"/>
    <p:sldId id="323" r:id="rId27"/>
    <p:sldId id="324" r:id="rId28"/>
    <p:sldId id="325" r:id="rId29"/>
    <p:sldId id="329" r:id="rId30"/>
    <p:sldId id="330" r:id="rId31"/>
    <p:sldId id="342" r:id="rId32"/>
    <p:sldId id="344" r:id="rId33"/>
    <p:sldId id="343" r:id="rId34"/>
    <p:sldId id="307" r:id="rId35"/>
    <p:sldId id="306" r:id="rId36"/>
    <p:sldId id="345" r:id="rId37"/>
    <p:sldId id="333" r:id="rId38"/>
    <p:sldId id="335" r:id="rId39"/>
    <p:sldId id="334" r:id="rId40"/>
    <p:sldId id="338" r:id="rId41"/>
    <p:sldId id="340" r:id="rId42"/>
    <p:sldId id="331" r:id="rId43"/>
    <p:sldId id="332" r:id="rId44"/>
    <p:sldId id="337" r:id="rId45"/>
    <p:sldId id="311" r:id="rId46"/>
    <p:sldId id="259" r:id="rId47"/>
    <p:sldId id="314" r:id="rId48"/>
    <p:sldId id="315" r:id="rId49"/>
    <p:sldId id="276" r:id="rId50"/>
    <p:sldId id="27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94"/>
  </p:normalViewPr>
  <p:slideViewPr>
    <p:cSldViewPr>
      <p:cViewPr>
        <p:scale>
          <a:sx n="70" d="100"/>
          <a:sy n="70" d="100"/>
        </p:scale>
        <p:origin x="1396" y="6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81CEE-274B-44BD-901A-2DE94CC8F36B}" type="datetimeFigureOut">
              <a:rPr lang="en-US" smtClean="0"/>
              <a:t>1/25/2021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979C2-A4E6-4491-BF4E-29F67F2171F6}" type="slidenum">
              <a:rPr lang="en-US" smtClean="0"/>
              <a:t>‹#›</a:t>
            </a:fld>
            <a:endParaRPr lang="en-US"/>
          </a:p>
        </p:txBody>
      </p:sp>
    </p:spTree>
    <p:extLst>
      <p:ext uri="{BB962C8B-B14F-4D97-AF65-F5344CB8AC3E}">
        <p14:creationId xmlns:p14="http://schemas.microsoft.com/office/powerpoint/2010/main" val="144270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548D-D821-BB47-83EA-5FDBB6D1DFB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EDB94E6-B09D-D346-8FA4-28C001873A6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ADA20E3-CE76-A54F-A5B7-4637E2989896}"/>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5" name="Footer Placeholder 4">
            <a:extLst>
              <a:ext uri="{FF2B5EF4-FFF2-40B4-BE49-F238E27FC236}">
                <a16:creationId xmlns:a16="http://schemas.microsoft.com/office/drawing/2014/main" id="{A1402955-E819-264A-BDAA-115849FD6C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1768B-C939-2A46-9609-9B3BECA1D045}"/>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3520721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B0CB-8049-D34B-923C-0DBE759133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C6E29-7A8F-B64A-8CFD-66216402A8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20459-2EED-834A-929E-77632E49576E}"/>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5" name="Footer Placeholder 4">
            <a:extLst>
              <a:ext uri="{FF2B5EF4-FFF2-40B4-BE49-F238E27FC236}">
                <a16:creationId xmlns:a16="http://schemas.microsoft.com/office/drawing/2014/main" id="{1E3B71AF-DFD9-6D44-AD5E-E511564AB6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479E45-5312-8A41-AAC4-CFE19CFD83CC}"/>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352352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4D9C07-87FF-3E4B-A0CF-69142F8F9CC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CD93FC-00D7-524C-ACC9-15FF3B9F565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9EA6D-338C-A341-9178-A62B83AE27FF}"/>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5" name="Footer Placeholder 4">
            <a:extLst>
              <a:ext uri="{FF2B5EF4-FFF2-40B4-BE49-F238E27FC236}">
                <a16:creationId xmlns:a16="http://schemas.microsoft.com/office/drawing/2014/main" id="{4D01A2B9-7E07-9040-A164-E529830807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E08393-4DBE-A940-AEAC-A59CF731E195}"/>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379178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203A-7B12-3442-AF25-771CA717C86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7161765-63C0-CA40-93A5-3B3B09B6E83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8FD1BF2-5FD2-D94D-AECC-150EC71378E7}"/>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5" name="Footer Placeholder 4">
            <a:extLst>
              <a:ext uri="{FF2B5EF4-FFF2-40B4-BE49-F238E27FC236}">
                <a16:creationId xmlns:a16="http://schemas.microsoft.com/office/drawing/2014/main" id="{DF4CED4A-A6D1-7448-97DA-5EA275B19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0E713-84E4-EB40-95BC-C82CCF5EF68F}"/>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3031227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B1F6-83E6-F547-A243-0BF24E27D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F6335-161B-8246-94D4-C76D0D3F64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95FD7-715C-7D49-94FD-F2BA57B1BE84}"/>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5" name="Footer Placeholder 4">
            <a:extLst>
              <a:ext uri="{FF2B5EF4-FFF2-40B4-BE49-F238E27FC236}">
                <a16:creationId xmlns:a16="http://schemas.microsoft.com/office/drawing/2014/main" id="{F5ABD158-0B99-7541-B39B-E26F0FF9B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04B68E-425F-E042-84E1-FAEFF0F017EC}"/>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3090410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2477-5B31-4744-B8C4-A01ACDEFC70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6C6B5A-C6B4-2545-85A0-7AC0C68D4E8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6133AE-7AAC-C74C-9B93-EA5671B163E6}"/>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5" name="Footer Placeholder 4">
            <a:extLst>
              <a:ext uri="{FF2B5EF4-FFF2-40B4-BE49-F238E27FC236}">
                <a16:creationId xmlns:a16="http://schemas.microsoft.com/office/drawing/2014/main" id="{6098B4B5-0676-1844-B66E-C3E8F66A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ACAB4-8CBC-5246-B56F-6912E399AFF6}"/>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2761509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22CB-1E6B-FC49-A5F7-1E926E383C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BE1D8-8D05-CE4E-BA30-7FB4D0659BA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B2624-D7B0-4D41-B508-81AC9136C83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9C2B1C-EA41-464A-86A4-AC501CAE2D42}"/>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6" name="Footer Placeholder 5">
            <a:extLst>
              <a:ext uri="{FF2B5EF4-FFF2-40B4-BE49-F238E27FC236}">
                <a16:creationId xmlns:a16="http://schemas.microsoft.com/office/drawing/2014/main" id="{216602AD-096F-8941-A56D-9A546BF1C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6FEDF-B7CF-E348-8A7A-830DE273D23C}"/>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269246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9611-8712-6240-865D-1EE0120BDB6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D10382-D306-F64E-9009-8FC873A62DB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F053A69-8F6C-774F-A29C-35868F95E58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7966C8-0365-A64C-B156-1B6BE67AC0B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693F992-536B-9946-8D53-45CA04999DB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0866B-7C84-8B4B-85F7-0D3731A27219}"/>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8" name="Footer Placeholder 7">
            <a:extLst>
              <a:ext uri="{FF2B5EF4-FFF2-40B4-BE49-F238E27FC236}">
                <a16:creationId xmlns:a16="http://schemas.microsoft.com/office/drawing/2014/main" id="{6BC9A511-F506-DC43-872D-2BD935B0FC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5C8DFF-58AE-D442-B982-98F31AF8A73A}"/>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1975688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05A9-7FDA-6D4C-A7B2-94E95822A6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DCB9F2-461A-DC49-8849-2CE0EA180063}"/>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4" name="Footer Placeholder 3">
            <a:extLst>
              <a:ext uri="{FF2B5EF4-FFF2-40B4-BE49-F238E27FC236}">
                <a16:creationId xmlns:a16="http://schemas.microsoft.com/office/drawing/2014/main" id="{24BB4805-CE96-3C45-BCDF-1FA211F1F2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E7B2AC-0052-7D4B-812F-482D22F8E162}"/>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3572450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2C72C-FC96-6B46-B409-A33C31030F6C}"/>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3" name="Footer Placeholder 2">
            <a:extLst>
              <a:ext uri="{FF2B5EF4-FFF2-40B4-BE49-F238E27FC236}">
                <a16:creationId xmlns:a16="http://schemas.microsoft.com/office/drawing/2014/main" id="{011CEE3E-5E1D-2D45-91FC-36CF304770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F81DDB-A588-7949-98F2-C9855D66992C}"/>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21086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53DA-F194-A542-AF4B-B9ABF967B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7F3BC0F-7E20-184C-BE6D-40B776C416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DCD615-0D1E-4242-B093-25F949E8DF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483C1B1-D25B-484E-B8EB-6D8103931B2A}"/>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6" name="Footer Placeholder 5">
            <a:extLst>
              <a:ext uri="{FF2B5EF4-FFF2-40B4-BE49-F238E27FC236}">
                <a16:creationId xmlns:a16="http://schemas.microsoft.com/office/drawing/2014/main" id="{CCD8A8F8-4060-BD48-817F-73C84F184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50708-528D-DF40-A887-7DA8303992F8}"/>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311053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9780-5194-DB4B-AF24-14885F96A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0CF3D7-2FF1-1E49-BF6A-AAACD4223E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96365-8203-6C4B-B1C3-944BE9803B36}"/>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5" name="Footer Placeholder 4">
            <a:extLst>
              <a:ext uri="{FF2B5EF4-FFF2-40B4-BE49-F238E27FC236}">
                <a16:creationId xmlns:a16="http://schemas.microsoft.com/office/drawing/2014/main" id="{925C8AE3-B9EA-EB42-9C43-958DD5B57C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E7972-E208-A046-AE7E-E8265692EC5C}"/>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1065840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0F64-5040-C94B-A1F4-46153B42067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7DBE1F-675D-3444-A314-DC2211FB1D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492A853-3E7A-4548-9AF1-4A2F048B7A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55630A2-3E05-B341-860C-4362167316AA}"/>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6" name="Footer Placeholder 5">
            <a:extLst>
              <a:ext uri="{FF2B5EF4-FFF2-40B4-BE49-F238E27FC236}">
                <a16:creationId xmlns:a16="http://schemas.microsoft.com/office/drawing/2014/main" id="{216B9772-3C4D-AE45-9985-747FB0DCD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E071A-C0D8-864E-85F4-E82A2F2F29FE}"/>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1162187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DA09-B652-7747-B81F-07D81A405D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96DED-906C-1E48-ABBD-120FC6056C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01569-3B1F-2E44-80AC-D960C532824C}"/>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5" name="Footer Placeholder 4">
            <a:extLst>
              <a:ext uri="{FF2B5EF4-FFF2-40B4-BE49-F238E27FC236}">
                <a16:creationId xmlns:a16="http://schemas.microsoft.com/office/drawing/2014/main" id="{842DC188-BDD1-E94F-B2AF-B1BD7D3D9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4CF63-EA38-6D47-9D81-B9488B3654FF}"/>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4271103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67CFE3-F93F-C544-9B04-E08AC19C187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33374-ADE0-E54F-B217-81A1C0AF7C9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ECF44-994F-314E-901C-8D68E6D8D990}"/>
              </a:ext>
            </a:extLst>
          </p:cNvPr>
          <p:cNvSpPr>
            <a:spLocks noGrp="1"/>
          </p:cNvSpPr>
          <p:nvPr>
            <p:ph type="dt" sz="half" idx="10"/>
          </p:nvPr>
        </p:nvSpPr>
        <p:spPr/>
        <p:txBody>
          <a:bodyPr/>
          <a:lstStyle/>
          <a:p>
            <a:fld id="{E1101C8A-8BA8-5E42-B046-BE239D3FAADC}" type="datetimeFigureOut">
              <a:rPr lang="en-US" smtClean="0"/>
              <a:t>1/25/2021</a:t>
            </a:fld>
            <a:endParaRPr lang="en-US"/>
          </a:p>
        </p:txBody>
      </p:sp>
      <p:sp>
        <p:nvSpPr>
          <p:cNvPr id="5" name="Footer Placeholder 4">
            <a:extLst>
              <a:ext uri="{FF2B5EF4-FFF2-40B4-BE49-F238E27FC236}">
                <a16:creationId xmlns:a16="http://schemas.microsoft.com/office/drawing/2014/main" id="{24AFB2EB-2AC4-344E-AFCF-CC82BAE1A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567AA-8660-5449-A03D-564A2A37F88C}"/>
              </a:ext>
            </a:extLst>
          </p:cNvPr>
          <p:cNvSpPr>
            <a:spLocks noGrp="1"/>
          </p:cNvSpPr>
          <p:nvPr>
            <p:ph type="sldNum" sz="quarter" idx="12"/>
          </p:nvPr>
        </p:nvSpPr>
        <p:spPr/>
        <p:txBody>
          <a:bodyPr/>
          <a:lstStyle/>
          <a:p>
            <a:fld id="{91F2BB2D-9CCE-1549-90AE-7895747EEB94}" type="slidenum">
              <a:rPr lang="en-US" smtClean="0"/>
              <a:t>‹#›</a:t>
            </a:fld>
            <a:endParaRPr lang="en-US"/>
          </a:p>
        </p:txBody>
      </p:sp>
    </p:spTree>
    <p:extLst>
      <p:ext uri="{BB962C8B-B14F-4D97-AF65-F5344CB8AC3E}">
        <p14:creationId xmlns:p14="http://schemas.microsoft.com/office/powerpoint/2010/main" val="161201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3831-2620-0E42-BD2E-E6016DB468D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C940298-6E5E-314E-90CD-3E84FE430E7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A50BB3-CC07-4740-B871-DCB978834C10}"/>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5" name="Footer Placeholder 4">
            <a:extLst>
              <a:ext uri="{FF2B5EF4-FFF2-40B4-BE49-F238E27FC236}">
                <a16:creationId xmlns:a16="http://schemas.microsoft.com/office/drawing/2014/main" id="{C881A5FB-E58C-6540-9AE4-E9609B8943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0CC38E-5B99-1846-B016-C729224CF4C5}"/>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143190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4102-6436-C842-A307-E15513653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9266C-FF44-1D4C-A42E-2AD203D5D0D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C24C6-30CE-0B4E-8A5C-B3DD8B0735D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D9DA93-CE3C-704D-9EE7-E0F381A46D79}"/>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6" name="Footer Placeholder 5">
            <a:extLst>
              <a:ext uri="{FF2B5EF4-FFF2-40B4-BE49-F238E27FC236}">
                <a16:creationId xmlns:a16="http://schemas.microsoft.com/office/drawing/2014/main" id="{9E1EDC65-0202-A544-B2F4-DB8D72F36F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DD8818-DA9B-604E-875C-6C17506F16A3}"/>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25478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1542-AEC2-934A-8289-2F9A6FA3477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5D5590-CF28-E643-8BE5-0DC2E91A318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E64424A-A5B4-3D45-BC7C-D6AEF99C205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B9ED93-69CD-744B-A606-44E97632A05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3A197F1-728D-614A-8782-1556F9AFD1C7}"/>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78A880-49C5-F043-9910-6FEC45392FCF}"/>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8" name="Footer Placeholder 7">
            <a:extLst>
              <a:ext uri="{FF2B5EF4-FFF2-40B4-BE49-F238E27FC236}">
                <a16:creationId xmlns:a16="http://schemas.microsoft.com/office/drawing/2014/main" id="{1F9E709A-7ED1-7847-B1BF-898ACAEEC4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79A447-DF3B-F741-9F69-D1FFE78E1074}"/>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54102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FE3E-B56C-0B44-B03A-E90D720667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EC1C5E-F628-934C-A22D-84D68DE52E1C}"/>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4" name="Footer Placeholder 3">
            <a:extLst>
              <a:ext uri="{FF2B5EF4-FFF2-40B4-BE49-F238E27FC236}">
                <a16:creationId xmlns:a16="http://schemas.microsoft.com/office/drawing/2014/main" id="{D3377284-21D0-1649-81C1-ACD70D21A1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871C6A-8F07-484F-8DA5-14B240D7594C}"/>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3846445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6860B-EB6E-204A-91D0-CE4064A91E17}"/>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3" name="Footer Placeholder 2">
            <a:extLst>
              <a:ext uri="{FF2B5EF4-FFF2-40B4-BE49-F238E27FC236}">
                <a16:creationId xmlns:a16="http://schemas.microsoft.com/office/drawing/2014/main" id="{0674EBB8-2F6F-964E-B7F0-9647EF5E52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505E50-A9D0-C04F-ACAB-D2492E2FCA60}"/>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22409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FBE2-86F5-0D49-A585-EA12A39D26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BA01EB7-6737-7B47-9348-2763627B4BF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547363-72F8-6E41-954B-68AC8261E7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A17E48E-5D6A-2A45-B7B0-D815824FC182}"/>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6" name="Footer Placeholder 5">
            <a:extLst>
              <a:ext uri="{FF2B5EF4-FFF2-40B4-BE49-F238E27FC236}">
                <a16:creationId xmlns:a16="http://schemas.microsoft.com/office/drawing/2014/main" id="{6EBBE61D-A49D-6142-99D6-3AC4ED032A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F021C9-3A5F-0240-A8FD-E70E0FD6D55F}"/>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293191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44D6-77DF-5240-8D01-E05A384BFBC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3FFCF7B-0E07-1842-B23E-6D75C27BF85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E6B61BD-9CD5-0D45-BC50-A029313E17E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9B57A0A-0898-F647-BB33-41B8055B3346}"/>
              </a:ext>
            </a:extLst>
          </p:cNvPr>
          <p:cNvSpPr>
            <a:spLocks noGrp="1"/>
          </p:cNvSpPr>
          <p:nvPr>
            <p:ph type="dt" sz="half" idx="10"/>
          </p:nvPr>
        </p:nvSpPr>
        <p:spPr/>
        <p:txBody>
          <a:bodyPr/>
          <a:lstStyle/>
          <a:p>
            <a:fld id="{B26F4F0E-CA03-4DFC-A207-7FA376C018FA}" type="datetimeFigureOut">
              <a:rPr lang="en-GB" smtClean="0"/>
              <a:t>25/01/2021</a:t>
            </a:fld>
            <a:endParaRPr lang="en-GB"/>
          </a:p>
        </p:txBody>
      </p:sp>
      <p:sp>
        <p:nvSpPr>
          <p:cNvPr id="6" name="Footer Placeholder 5">
            <a:extLst>
              <a:ext uri="{FF2B5EF4-FFF2-40B4-BE49-F238E27FC236}">
                <a16:creationId xmlns:a16="http://schemas.microsoft.com/office/drawing/2014/main" id="{155DB5EC-493E-9743-8C11-C78CA214A3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81C5B5-88D8-9442-AF9F-C998F8E26C8B}"/>
              </a:ext>
            </a:extLst>
          </p:cNvPr>
          <p:cNvSpPr>
            <a:spLocks noGrp="1"/>
          </p:cNvSpPr>
          <p:nvPr>
            <p:ph type="sldNum" sz="quarter" idx="12"/>
          </p:nvPr>
        </p:nvSpPr>
        <p:spPr/>
        <p:txBody>
          <a:bodyPr/>
          <a:lstStyle/>
          <a:p>
            <a:fld id="{4E637FDA-7A92-4AA1-85B6-72E15AFC0E7C}" type="slidenum">
              <a:rPr lang="en-GB" smtClean="0"/>
              <a:t>‹#›</a:t>
            </a:fld>
            <a:endParaRPr lang="en-GB"/>
          </a:p>
        </p:txBody>
      </p:sp>
    </p:spTree>
    <p:extLst>
      <p:ext uri="{BB962C8B-B14F-4D97-AF65-F5344CB8AC3E}">
        <p14:creationId xmlns:p14="http://schemas.microsoft.com/office/powerpoint/2010/main" val="4271306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CAEC1-0913-3E4B-9679-2729E755D64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21AC5-3C7C-DE40-8793-B7CF297B952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4AD39-4E2C-F440-A7D7-5533EC890A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6F4F0E-CA03-4DFC-A207-7FA376C018FA}" type="datetimeFigureOut">
              <a:rPr lang="en-GB" smtClean="0"/>
              <a:t>25/01/2021</a:t>
            </a:fld>
            <a:endParaRPr lang="en-GB"/>
          </a:p>
        </p:txBody>
      </p:sp>
      <p:sp>
        <p:nvSpPr>
          <p:cNvPr id="5" name="Footer Placeholder 4">
            <a:extLst>
              <a:ext uri="{FF2B5EF4-FFF2-40B4-BE49-F238E27FC236}">
                <a16:creationId xmlns:a16="http://schemas.microsoft.com/office/drawing/2014/main" id="{C2EA671D-7DC2-B94B-8D39-05A2A7CFEBF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25AA8C-15E3-5944-B2D3-9AE3C0A0520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637FDA-7A92-4AA1-85B6-72E15AFC0E7C}" type="slidenum">
              <a:rPr lang="en-GB" smtClean="0"/>
              <a:t>‹#›</a:t>
            </a:fld>
            <a:endParaRPr lang="en-GB"/>
          </a:p>
        </p:txBody>
      </p:sp>
    </p:spTree>
    <p:extLst>
      <p:ext uri="{BB962C8B-B14F-4D97-AF65-F5344CB8AC3E}">
        <p14:creationId xmlns:p14="http://schemas.microsoft.com/office/powerpoint/2010/main" val="2714543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3BFA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040460-C9F3-C949-A735-5DC971F4F78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99BEF7-5ADF-E349-89F7-6BDA5F743AE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DA145-DCFE-4F48-9C46-C37BB353946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101C8A-8BA8-5E42-B046-BE239D3FAADC}" type="datetimeFigureOut">
              <a:rPr lang="en-US" smtClean="0"/>
              <a:t>1/25/2021</a:t>
            </a:fld>
            <a:endParaRPr lang="en-US"/>
          </a:p>
        </p:txBody>
      </p:sp>
      <p:sp>
        <p:nvSpPr>
          <p:cNvPr id="5" name="Footer Placeholder 4">
            <a:extLst>
              <a:ext uri="{FF2B5EF4-FFF2-40B4-BE49-F238E27FC236}">
                <a16:creationId xmlns:a16="http://schemas.microsoft.com/office/drawing/2014/main" id="{B3C6D6B9-8F70-074D-AAB3-061254505E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A2FBFA-1B8B-6246-894B-F2C850FBF3B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F2BB2D-9CCE-1549-90AE-7895747EEB94}" type="slidenum">
              <a:rPr lang="en-US" smtClean="0"/>
              <a:t>‹#›</a:t>
            </a:fld>
            <a:endParaRPr lang="en-US"/>
          </a:p>
        </p:txBody>
      </p:sp>
    </p:spTree>
    <p:extLst>
      <p:ext uri="{BB962C8B-B14F-4D97-AF65-F5344CB8AC3E}">
        <p14:creationId xmlns:p14="http://schemas.microsoft.com/office/powerpoint/2010/main" val="39719042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bg1"/>
                </a:solidFill>
              </a:rPr>
              <a:t>Essential Dermal Fillers</a:t>
            </a:r>
          </a:p>
        </p:txBody>
      </p:sp>
      <p:sp>
        <p:nvSpPr>
          <p:cNvPr id="3" name="Subtitle 2"/>
          <p:cNvSpPr>
            <a:spLocks noGrp="1"/>
          </p:cNvSpPr>
          <p:nvPr>
            <p:ph type="subTitle" idx="1"/>
          </p:nvPr>
        </p:nvSpPr>
        <p:spPr/>
        <p:txBody>
          <a:bodyPr/>
          <a:lstStyle/>
          <a:p>
            <a:endParaRPr lang="en-GB" dirty="0"/>
          </a:p>
        </p:txBody>
      </p:sp>
      <p:pic>
        <p:nvPicPr>
          <p:cNvPr id="7" name="Picture 6" descr="A close up of a logo&#10;&#10;Description automatically generated">
            <a:extLst>
              <a:ext uri="{FF2B5EF4-FFF2-40B4-BE49-F238E27FC236}">
                <a16:creationId xmlns:a16="http://schemas.microsoft.com/office/drawing/2014/main" id="{39783E80-5D2A-154B-810F-6EF9F887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908720"/>
            <a:ext cx="6652458" cy="1926301"/>
          </a:xfrm>
          <a:prstGeom prst="rect">
            <a:avLst/>
          </a:prstGeom>
        </p:spPr>
      </p:pic>
    </p:spTree>
    <p:extLst>
      <p:ext uri="{BB962C8B-B14F-4D97-AF65-F5344CB8AC3E}">
        <p14:creationId xmlns:p14="http://schemas.microsoft.com/office/powerpoint/2010/main" val="3191786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7886700" cy="1325563"/>
          </a:xfrm>
        </p:spPr>
        <p:txBody>
          <a:bodyPr/>
          <a:lstStyle/>
          <a:p>
            <a:pPr algn="ctr"/>
            <a:r>
              <a:rPr lang="en-GB" b="1" u="sng" dirty="0">
                <a:solidFill>
                  <a:schemeClr val="bg1"/>
                </a:solidFill>
                <a:latin typeface="+mn-lt"/>
              </a:rPr>
              <a:t>THE CONSULTATION PROCESS</a:t>
            </a:r>
          </a:p>
        </p:txBody>
      </p:sp>
      <p:sp>
        <p:nvSpPr>
          <p:cNvPr id="3" name="TextBox 2">
            <a:extLst>
              <a:ext uri="{FF2B5EF4-FFF2-40B4-BE49-F238E27FC236}">
                <a16:creationId xmlns:a16="http://schemas.microsoft.com/office/drawing/2014/main" id="{4077CD30-EFBF-4536-A13E-3FFD993BF578}"/>
              </a:ext>
            </a:extLst>
          </p:cNvPr>
          <p:cNvSpPr txBox="1"/>
          <p:nvPr/>
        </p:nvSpPr>
        <p:spPr>
          <a:xfrm>
            <a:off x="395536" y="908720"/>
            <a:ext cx="8208912" cy="5078313"/>
          </a:xfrm>
          <a:prstGeom prst="rect">
            <a:avLst/>
          </a:prstGeom>
          <a:noFill/>
        </p:spPr>
        <p:txBody>
          <a:bodyPr wrap="square" rtlCol="0">
            <a:spAutoFit/>
          </a:bodyPr>
          <a:lstStyle/>
          <a:p>
            <a:pPr marL="342900" marR="0" lvl="0" indent="-342900">
              <a:lnSpc>
                <a:spcPct val="90000"/>
              </a:lnSpc>
              <a:spcBef>
                <a:spcPts val="0"/>
              </a:spcBef>
              <a:spcAft>
                <a:spcPts val="0"/>
              </a:spcAft>
              <a:buFont typeface="Symbol" panose="05050102010706020507" pitchFamily="18" charset="2"/>
              <a:buChar char=""/>
              <a:tabLst>
                <a:tab pos="457200" algn="l"/>
              </a:tabLst>
            </a:pPr>
            <a:r>
              <a:rPr lang="en-GB" sz="2400" dirty="0">
                <a:solidFill>
                  <a:schemeClr val="bg1"/>
                </a:solidFill>
                <a:cs typeface="Calibri" panose="020F0502020204030204" pitchFamily="34" charset="0"/>
              </a:rPr>
              <a:t>Personal data (name, DOB, Address)</a:t>
            </a:r>
          </a:p>
          <a:p>
            <a:pPr marR="0" lvl="0">
              <a:lnSpc>
                <a:spcPct val="90000"/>
              </a:lnSpc>
              <a:spcBef>
                <a:spcPts val="0"/>
              </a:spcBef>
              <a:spcAft>
                <a:spcPts val="0"/>
              </a:spcAft>
              <a:tabLst>
                <a:tab pos="457200" algn="l"/>
              </a:tabLst>
            </a:pPr>
            <a:endParaRPr lang="en-US" sz="2400" dirty="0">
              <a:solidFill>
                <a:schemeClr val="bg1"/>
              </a:solidFill>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GB" sz="2400" dirty="0">
                <a:solidFill>
                  <a:schemeClr val="bg1"/>
                </a:solidFill>
                <a:cs typeface="Calibri" panose="020F0502020204030204" pitchFamily="34" charset="0"/>
              </a:rPr>
              <a:t>Expectations ( setting REALISTIC expectations)</a:t>
            </a:r>
          </a:p>
          <a:p>
            <a:pPr marR="0" lvl="0">
              <a:lnSpc>
                <a:spcPct val="90000"/>
              </a:lnSpc>
              <a:spcBef>
                <a:spcPts val="0"/>
              </a:spcBef>
              <a:spcAft>
                <a:spcPts val="0"/>
              </a:spcAft>
              <a:tabLst>
                <a:tab pos="457200" algn="l"/>
              </a:tabLst>
            </a:pPr>
            <a:endParaRPr lang="en-US" sz="2400" dirty="0">
              <a:solidFill>
                <a:schemeClr val="bg1"/>
              </a:solidFill>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GB" sz="2400" dirty="0">
                <a:solidFill>
                  <a:schemeClr val="bg1"/>
                </a:solidFill>
                <a:cs typeface="Calibri" panose="020F0502020204030204" pitchFamily="34" charset="0"/>
              </a:rPr>
              <a:t>Recover/ downtime/ lifestyle ( 2 weeks healing process)</a:t>
            </a:r>
          </a:p>
          <a:p>
            <a:pPr marL="342900" marR="0" lvl="0" indent="-342900">
              <a:lnSpc>
                <a:spcPct val="90000"/>
              </a:lnSpc>
              <a:spcBef>
                <a:spcPts val="0"/>
              </a:spcBef>
              <a:spcAft>
                <a:spcPts val="0"/>
              </a:spcAft>
              <a:buFont typeface="Symbol" panose="05050102010706020507" pitchFamily="18" charset="2"/>
              <a:buChar char=""/>
              <a:tabLst>
                <a:tab pos="457200" algn="l"/>
              </a:tabLst>
            </a:pPr>
            <a:endParaRPr lang="en-US" sz="2400" dirty="0">
              <a:solidFill>
                <a:schemeClr val="bg1"/>
              </a:solidFill>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GB" sz="2400" dirty="0">
                <a:solidFill>
                  <a:schemeClr val="bg1"/>
                </a:solidFill>
                <a:cs typeface="Calibri" panose="020F0502020204030204" pitchFamily="34" charset="0"/>
              </a:rPr>
              <a:t>PMH (general and cosmetic)</a:t>
            </a:r>
          </a:p>
          <a:p>
            <a:pPr marL="342900" marR="0" lvl="0" indent="-342900">
              <a:lnSpc>
                <a:spcPct val="90000"/>
              </a:lnSpc>
              <a:spcBef>
                <a:spcPts val="0"/>
              </a:spcBef>
              <a:spcAft>
                <a:spcPts val="0"/>
              </a:spcAft>
              <a:buFont typeface="Symbol" panose="05050102010706020507" pitchFamily="18" charset="2"/>
              <a:buChar char=""/>
              <a:tabLst>
                <a:tab pos="457200" algn="l"/>
              </a:tabLst>
            </a:pPr>
            <a:endParaRPr lang="en-US" sz="2400" dirty="0">
              <a:solidFill>
                <a:schemeClr val="bg1"/>
              </a:solidFill>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GB" sz="2400" dirty="0">
                <a:solidFill>
                  <a:schemeClr val="bg1"/>
                </a:solidFill>
                <a:cs typeface="Calibri" panose="020F0502020204030204" pitchFamily="34" charset="0"/>
              </a:rPr>
              <a:t>Allergies</a:t>
            </a:r>
            <a:endParaRPr lang="en-US" sz="2400" dirty="0">
              <a:solidFill>
                <a:schemeClr val="bg1"/>
              </a:solidFill>
            </a:endParaRPr>
          </a:p>
          <a:p>
            <a:pPr marL="342900" marR="0" lvl="0" indent="-342900">
              <a:lnSpc>
                <a:spcPct val="90000"/>
              </a:lnSpc>
              <a:spcBef>
                <a:spcPts val="0"/>
              </a:spcBef>
              <a:spcAft>
                <a:spcPts val="0"/>
              </a:spcAft>
              <a:buFont typeface="Symbol" panose="05050102010706020507" pitchFamily="18" charset="2"/>
              <a:buChar char=""/>
              <a:tabLst>
                <a:tab pos="457200" algn="l"/>
              </a:tabLst>
            </a:pPr>
            <a:endParaRPr lang="en-GB" sz="2400" dirty="0">
              <a:solidFill>
                <a:schemeClr val="bg1"/>
              </a:solidFill>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GB" sz="2400" dirty="0">
                <a:solidFill>
                  <a:schemeClr val="bg1"/>
                </a:solidFill>
                <a:cs typeface="Calibri" panose="020F0502020204030204" pitchFamily="34" charset="0"/>
              </a:rPr>
              <a:t>Risk of herpes</a:t>
            </a:r>
          </a:p>
          <a:p>
            <a:pPr marL="342900" marR="0" lvl="0" indent="-342900">
              <a:lnSpc>
                <a:spcPct val="90000"/>
              </a:lnSpc>
              <a:spcBef>
                <a:spcPts val="0"/>
              </a:spcBef>
              <a:spcAft>
                <a:spcPts val="0"/>
              </a:spcAft>
              <a:buFont typeface="Symbol" panose="05050102010706020507" pitchFamily="18" charset="2"/>
              <a:buChar char=""/>
              <a:tabLst>
                <a:tab pos="457200" algn="l"/>
              </a:tabLst>
            </a:pPr>
            <a:endParaRPr lang="en-US" sz="2400" dirty="0">
              <a:solidFill>
                <a:schemeClr val="bg1"/>
              </a:solidFill>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GB" sz="2400" dirty="0">
                <a:solidFill>
                  <a:schemeClr val="bg1"/>
                </a:solidFill>
                <a:cs typeface="Calibri" panose="020F0502020204030204" pitchFamily="34" charset="0"/>
              </a:rPr>
              <a:t>Estimation of amount of filler required and cost </a:t>
            </a:r>
          </a:p>
          <a:p>
            <a:pPr marR="0" lvl="0">
              <a:lnSpc>
                <a:spcPct val="90000"/>
              </a:lnSpc>
              <a:spcBef>
                <a:spcPts val="0"/>
              </a:spcBef>
              <a:spcAft>
                <a:spcPts val="0"/>
              </a:spcAft>
              <a:tabLst>
                <a:tab pos="457200" algn="l"/>
              </a:tabLst>
            </a:pPr>
            <a:endParaRPr lang="en-US" sz="2400" dirty="0">
              <a:solidFill>
                <a:schemeClr val="bg1"/>
              </a:solidFill>
            </a:endParaRPr>
          </a:p>
          <a:p>
            <a:pPr marR="0" lvl="0">
              <a:lnSpc>
                <a:spcPct val="90000"/>
              </a:lnSpc>
              <a:spcBef>
                <a:spcPts val="0"/>
              </a:spcBef>
              <a:spcAft>
                <a:spcPts val="0"/>
              </a:spcAft>
              <a:tabLst>
                <a:tab pos="457200" algn="l"/>
              </a:tabLst>
            </a:pPr>
            <a:r>
              <a:rPr lang="en-US" sz="2400" dirty="0">
                <a:solidFill>
                  <a:schemeClr val="bg1"/>
                </a:solidFill>
              </a:rPr>
              <a:t> </a:t>
            </a:r>
          </a:p>
        </p:txBody>
      </p:sp>
    </p:spTree>
    <p:extLst>
      <p:ext uri="{BB962C8B-B14F-4D97-AF65-F5344CB8AC3E}">
        <p14:creationId xmlns:p14="http://schemas.microsoft.com/office/powerpoint/2010/main" val="142491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2496-FF7B-404B-BE50-D8D6B3C049A6}"/>
              </a:ext>
            </a:extLst>
          </p:cNvPr>
          <p:cNvSpPr>
            <a:spLocks noGrp="1"/>
          </p:cNvSpPr>
          <p:nvPr>
            <p:ph type="title"/>
          </p:nvPr>
        </p:nvSpPr>
        <p:spPr>
          <a:xfrm>
            <a:off x="683568" y="260648"/>
            <a:ext cx="7776864" cy="1430041"/>
          </a:xfrm>
        </p:spPr>
        <p:txBody>
          <a:bodyPr/>
          <a:lstStyle/>
          <a:p>
            <a:r>
              <a:rPr lang="en-GB" b="1" u="sng" dirty="0">
                <a:solidFill>
                  <a:schemeClr val="bg1"/>
                </a:solidFill>
              </a:rPr>
              <a:t>Contraindications to a dermal filler treatment </a:t>
            </a:r>
          </a:p>
        </p:txBody>
      </p:sp>
      <p:sp>
        <p:nvSpPr>
          <p:cNvPr id="3" name="Content Placeholder 2">
            <a:extLst>
              <a:ext uri="{FF2B5EF4-FFF2-40B4-BE49-F238E27FC236}">
                <a16:creationId xmlns:a16="http://schemas.microsoft.com/office/drawing/2014/main" id="{D80DC386-6EDC-417A-8915-286EA7D8EFB9}"/>
              </a:ext>
            </a:extLst>
          </p:cNvPr>
          <p:cNvSpPr>
            <a:spLocks noGrp="1"/>
          </p:cNvSpPr>
          <p:nvPr>
            <p:ph idx="1"/>
          </p:nvPr>
        </p:nvSpPr>
        <p:spPr>
          <a:xfrm>
            <a:off x="564604" y="1556792"/>
            <a:ext cx="7886700" cy="4351338"/>
          </a:xfrm>
        </p:spPr>
        <p:txBody>
          <a:bodyPr>
            <a:normAutofit lnSpcReduction="10000"/>
          </a:bodyPr>
          <a:lstStyle/>
          <a:p>
            <a:pPr marL="0" indent="0">
              <a:buNone/>
            </a:pPr>
            <a:r>
              <a:rPr lang="en-GB" dirty="0">
                <a:solidFill>
                  <a:schemeClr val="bg1"/>
                </a:solidFill>
              </a:rPr>
              <a:t>.Pregnant </a:t>
            </a:r>
          </a:p>
          <a:p>
            <a:pPr marL="0" indent="0">
              <a:buNone/>
            </a:pPr>
            <a:endParaRPr lang="en-GB" dirty="0">
              <a:solidFill>
                <a:schemeClr val="bg1"/>
              </a:solidFill>
            </a:endParaRPr>
          </a:p>
          <a:p>
            <a:pPr marL="0" indent="0">
              <a:buNone/>
            </a:pPr>
            <a:r>
              <a:rPr lang="en-GB" dirty="0">
                <a:solidFill>
                  <a:schemeClr val="bg1"/>
                </a:solidFill>
              </a:rPr>
              <a:t>.Breast feeding </a:t>
            </a:r>
          </a:p>
          <a:p>
            <a:pPr marL="0" indent="0">
              <a:buNone/>
            </a:pPr>
            <a:endParaRPr lang="en-GB" dirty="0">
              <a:solidFill>
                <a:schemeClr val="bg1"/>
              </a:solidFill>
            </a:endParaRPr>
          </a:p>
          <a:p>
            <a:pPr marL="0" indent="0">
              <a:buNone/>
            </a:pPr>
            <a:r>
              <a:rPr lang="en-GB" dirty="0">
                <a:solidFill>
                  <a:schemeClr val="bg1"/>
                </a:solidFill>
              </a:rPr>
              <a:t>.Active herpes (cold sores)</a:t>
            </a:r>
          </a:p>
          <a:p>
            <a:pPr marL="0" indent="0">
              <a:buNone/>
            </a:pPr>
            <a:endParaRPr lang="en-GB" dirty="0">
              <a:solidFill>
                <a:schemeClr val="bg1"/>
              </a:solidFill>
            </a:endParaRPr>
          </a:p>
          <a:p>
            <a:pPr marL="0" indent="0">
              <a:buNone/>
            </a:pPr>
            <a:r>
              <a:rPr lang="en-GB" dirty="0">
                <a:solidFill>
                  <a:schemeClr val="bg1"/>
                </a:solidFill>
              </a:rPr>
              <a:t>.Infection on the injection sight </a:t>
            </a:r>
          </a:p>
          <a:p>
            <a:pPr marL="0" indent="0">
              <a:buNone/>
            </a:pPr>
            <a:endParaRPr lang="en-GB" dirty="0">
              <a:solidFill>
                <a:schemeClr val="bg1"/>
              </a:solidFill>
            </a:endParaRPr>
          </a:p>
          <a:p>
            <a:pPr marL="0" indent="0">
              <a:buNone/>
            </a:pPr>
            <a:r>
              <a:rPr lang="en-GB" dirty="0">
                <a:solidFill>
                  <a:schemeClr val="bg1"/>
                </a:solidFill>
              </a:rPr>
              <a:t>.History of Anaphylaxis</a:t>
            </a:r>
          </a:p>
          <a:p>
            <a:pPr marL="0" indent="0">
              <a:buNone/>
            </a:pPr>
            <a:endParaRPr lang="en-GB" dirty="0">
              <a:solidFill>
                <a:schemeClr val="bg1"/>
              </a:solidFill>
            </a:endParaRPr>
          </a:p>
          <a:p>
            <a:pPr marL="0" indent="0">
              <a:buNone/>
            </a:pPr>
            <a:r>
              <a:rPr lang="en-GB" dirty="0">
                <a:solidFill>
                  <a:schemeClr val="bg1"/>
                </a:solidFill>
              </a:rPr>
              <a:t>.Extreme lumps or bumps </a:t>
            </a:r>
          </a:p>
          <a:p>
            <a:pPr marL="0" indent="0">
              <a:buNone/>
            </a:pPr>
            <a:r>
              <a:rPr lang="en-GB" dirty="0">
                <a:solidFill>
                  <a:schemeClr val="bg1"/>
                </a:solidFill>
              </a:rPr>
              <a:t> </a:t>
            </a:r>
          </a:p>
          <a:p>
            <a:pPr marL="0" indent="0">
              <a:buNone/>
            </a:pPr>
            <a:endParaRPr lang="en-GB" dirty="0"/>
          </a:p>
        </p:txBody>
      </p:sp>
    </p:spTree>
    <p:extLst>
      <p:ext uri="{BB962C8B-B14F-4D97-AF65-F5344CB8AC3E}">
        <p14:creationId xmlns:p14="http://schemas.microsoft.com/office/powerpoint/2010/main" val="175575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118B43-B408-43D8-8FB2-C6A8C9678CA5}"/>
              </a:ext>
            </a:extLst>
          </p:cNvPr>
          <p:cNvSpPr>
            <a:spLocks noGrp="1"/>
          </p:cNvSpPr>
          <p:nvPr>
            <p:ph type="title"/>
          </p:nvPr>
        </p:nvSpPr>
        <p:spPr/>
        <p:txBody>
          <a:bodyPr/>
          <a:lstStyle/>
          <a:p>
            <a:r>
              <a:rPr lang="en-GB" b="1" dirty="0">
                <a:solidFill>
                  <a:schemeClr val="bg1"/>
                </a:solidFill>
              </a:rPr>
              <a:t>              Examples of side effects  after filler</a:t>
            </a:r>
          </a:p>
        </p:txBody>
      </p:sp>
      <p:sp>
        <p:nvSpPr>
          <p:cNvPr id="9" name="Content Placeholder 8">
            <a:extLst>
              <a:ext uri="{FF2B5EF4-FFF2-40B4-BE49-F238E27FC236}">
                <a16:creationId xmlns:a16="http://schemas.microsoft.com/office/drawing/2014/main" id="{468EB866-D7F2-43B8-AEE7-EE91347EF395}"/>
              </a:ext>
            </a:extLst>
          </p:cNvPr>
          <p:cNvSpPr>
            <a:spLocks noGrp="1"/>
          </p:cNvSpPr>
          <p:nvPr>
            <p:ph idx="1"/>
          </p:nvPr>
        </p:nvSpPr>
        <p:spPr>
          <a:xfrm>
            <a:off x="539552" y="1302421"/>
            <a:ext cx="7886700" cy="4351338"/>
          </a:xfrm>
        </p:spPr>
        <p:txBody>
          <a:bodyPr/>
          <a:lstStyle/>
          <a:p>
            <a:r>
              <a:rPr lang="en-GB" b="1" u="sng" dirty="0">
                <a:solidFill>
                  <a:schemeClr val="bg1"/>
                </a:solidFill>
              </a:rPr>
              <a:t>Hematoma </a:t>
            </a:r>
          </a:p>
        </p:txBody>
      </p:sp>
      <p:sp>
        <p:nvSpPr>
          <p:cNvPr id="5" name="TextBox 4">
            <a:extLst>
              <a:ext uri="{FF2B5EF4-FFF2-40B4-BE49-F238E27FC236}">
                <a16:creationId xmlns:a16="http://schemas.microsoft.com/office/drawing/2014/main" id="{75F8DFFB-E6C7-45AB-AA31-737970A0DD69}"/>
              </a:ext>
            </a:extLst>
          </p:cNvPr>
          <p:cNvSpPr txBox="1"/>
          <p:nvPr/>
        </p:nvSpPr>
        <p:spPr>
          <a:xfrm>
            <a:off x="2286000" y="3246106"/>
            <a:ext cx="4572000"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lang="en-GB" dirty="0"/>
          </a:p>
        </p:txBody>
      </p:sp>
      <p:sp>
        <p:nvSpPr>
          <p:cNvPr id="7" name="TextBox 6">
            <a:extLst>
              <a:ext uri="{FF2B5EF4-FFF2-40B4-BE49-F238E27FC236}">
                <a16:creationId xmlns:a16="http://schemas.microsoft.com/office/drawing/2014/main" id="{7CE5506F-5E53-4C2A-A306-148486D1EC2C}"/>
              </a:ext>
            </a:extLst>
          </p:cNvPr>
          <p:cNvSpPr txBox="1"/>
          <p:nvPr/>
        </p:nvSpPr>
        <p:spPr>
          <a:xfrm>
            <a:off x="2286000" y="3246106"/>
            <a:ext cx="4572000" cy="369332"/>
          </a:xfrm>
          <a:prstGeom prst="rect">
            <a:avLst/>
          </a:prstGeom>
          <a:noFill/>
        </p:spPr>
        <p:txBody>
          <a:bodyPr wrap="square">
            <a:spAutoFit/>
          </a:bodyPr>
          <a:lstStyle/>
          <a:p>
            <a:r>
              <a:rPr lang="en-GB" dirty="0">
                <a:solidFill>
                  <a:schemeClr val="bg1"/>
                </a:solidFill>
                <a:latin typeface="Calibri" panose="020F0502020204030204"/>
              </a:rPr>
              <a:t>£</a:t>
            </a:r>
            <a:endParaRPr lang="en-GB" dirty="0"/>
          </a:p>
        </p:txBody>
      </p:sp>
      <p:pic>
        <p:nvPicPr>
          <p:cNvPr id="2" name="Picture 1">
            <a:extLst>
              <a:ext uri="{FF2B5EF4-FFF2-40B4-BE49-F238E27FC236}">
                <a16:creationId xmlns:a16="http://schemas.microsoft.com/office/drawing/2014/main" id="{1F29B1AE-8AFF-4243-B4B5-045D6D558262}"/>
              </a:ext>
            </a:extLst>
          </p:cNvPr>
          <p:cNvPicPr>
            <a:picLocks noChangeAspect="1"/>
          </p:cNvPicPr>
          <p:nvPr/>
        </p:nvPicPr>
        <p:blipFill rotWithShape="1">
          <a:blip r:embed="rId2"/>
          <a:srcRect l="11369" t="15350" r="4551" b="42650"/>
          <a:stretch/>
        </p:blipFill>
        <p:spPr>
          <a:xfrm>
            <a:off x="107504" y="1805946"/>
            <a:ext cx="2664296" cy="2880320"/>
          </a:xfrm>
          <a:prstGeom prst="rect">
            <a:avLst/>
          </a:prstGeom>
        </p:spPr>
      </p:pic>
      <p:pic>
        <p:nvPicPr>
          <p:cNvPr id="3" name="Picture 2">
            <a:extLst>
              <a:ext uri="{FF2B5EF4-FFF2-40B4-BE49-F238E27FC236}">
                <a16:creationId xmlns:a16="http://schemas.microsoft.com/office/drawing/2014/main" id="{CFDA8F15-092F-49AD-AFE9-9953F2D34ED9}"/>
              </a:ext>
            </a:extLst>
          </p:cNvPr>
          <p:cNvPicPr>
            <a:picLocks noChangeAspect="1"/>
          </p:cNvPicPr>
          <p:nvPr/>
        </p:nvPicPr>
        <p:blipFill rotWithShape="1">
          <a:blip r:embed="rId3"/>
          <a:srcRect l="6818" t="12201" r="4558" b="41600"/>
          <a:stretch/>
        </p:blipFill>
        <p:spPr>
          <a:xfrm>
            <a:off x="4328592" y="1783789"/>
            <a:ext cx="3483768" cy="3157379"/>
          </a:xfrm>
          <a:prstGeom prst="rect">
            <a:avLst/>
          </a:prstGeom>
        </p:spPr>
      </p:pic>
      <p:sp>
        <p:nvSpPr>
          <p:cNvPr id="6" name="TextBox 5">
            <a:extLst>
              <a:ext uri="{FF2B5EF4-FFF2-40B4-BE49-F238E27FC236}">
                <a16:creationId xmlns:a16="http://schemas.microsoft.com/office/drawing/2014/main" id="{DC5CE702-CA87-4BD6-87F3-9CE3D1E0C478}"/>
              </a:ext>
            </a:extLst>
          </p:cNvPr>
          <p:cNvSpPr txBox="1"/>
          <p:nvPr/>
        </p:nvSpPr>
        <p:spPr>
          <a:xfrm>
            <a:off x="179512" y="4941168"/>
            <a:ext cx="3024336" cy="1754326"/>
          </a:xfrm>
          <a:prstGeom prst="rect">
            <a:avLst/>
          </a:prstGeom>
          <a:noFill/>
        </p:spPr>
        <p:txBody>
          <a:bodyPr wrap="square" rtlCol="0">
            <a:spAutoFit/>
          </a:bodyPr>
          <a:lstStyle/>
          <a:p>
            <a:r>
              <a:rPr lang="en-GB" dirty="0">
                <a:solidFill>
                  <a:schemeClr val="bg1"/>
                </a:solidFill>
              </a:rPr>
              <a:t>This is how a hematoma appears on the lip during a treatment or straight after. It will appear as a bruise and gradually increase if left untreated. </a:t>
            </a:r>
          </a:p>
        </p:txBody>
      </p:sp>
      <p:sp>
        <p:nvSpPr>
          <p:cNvPr id="10" name="TextBox 9">
            <a:extLst>
              <a:ext uri="{FF2B5EF4-FFF2-40B4-BE49-F238E27FC236}">
                <a16:creationId xmlns:a16="http://schemas.microsoft.com/office/drawing/2014/main" id="{50664717-4E3C-4D3F-A952-2B3F60A086B9}"/>
              </a:ext>
            </a:extLst>
          </p:cNvPr>
          <p:cNvSpPr txBox="1"/>
          <p:nvPr/>
        </p:nvSpPr>
        <p:spPr>
          <a:xfrm>
            <a:off x="4281139" y="5232413"/>
            <a:ext cx="4142284" cy="646331"/>
          </a:xfrm>
          <a:prstGeom prst="rect">
            <a:avLst/>
          </a:prstGeom>
          <a:noFill/>
        </p:spPr>
        <p:txBody>
          <a:bodyPr wrap="square" rtlCol="0">
            <a:spAutoFit/>
          </a:bodyPr>
          <a:lstStyle/>
          <a:p>
            <a:r>
              <a:rPr lang="en-GB" dirty="0">
                <a:solidFill>
                  <a:schemeClr val="bg1"/>
                </a:solidFill>
              </a:rPr>
              <a:t>This is what will happen if a hematoma is left. This was 2 hour after the treatment</a:t>
            </a:r>
          </a:p>
        </p:txBody>
      </p:sp>
    </p:spTree>
    <p:extLst>
      <p:ext uri="{BB962C8B-B14F-4D97-AF65-F5344CB8AC3E}">
        <p14:creationId xmlns:p14="http://schemas.microsoft.com/office/powerpoint/2010/main" val="4257262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64B8-7344-4FE5-8BCF-D13FAF310287}"/>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894FDF1F-F20D-4E9D-B29F-D574CD1F5FE0}"/>
              </a:ext>
            </a:extLst>
          </p:cNvPr>
          <p:cNvPicPr>
            <a:picLocks noGrp="1" noChangeAspect="1"/>
          </p:cNvPicPr>
          <p:nvPr>
            <p:ph idx="1"/>
          </p:nvPr>
        </p:nvPicPr>
        <p:blipFill rotWithShape="1">
          <a:blip r:embed="rId2"/>
          <a:srcRect t="33538" b="33366"/>
          <a:stretch/>
        </p:blipFill>
        <p:spPr>
          <a:xfrm>
            <a:off x="323528" y="2204864"/>
            <a:ext cx="3528392" cy="3744416"/>
          </a:xfrm>
          <a:prstGeom prst="rect">
            <a:avLst/>
          </a:prstGeom>
        </p:spPr>
      </p:pic>
      <p:pic>
        <p:nvPicPr>
          <p:cNvPr id="5" name="Picture 4">
            <a:extLst>
              <a:ext uri="{FF2B5EF4-FFF2-40B4-BE49-F238E27FC236}">
                <a16:creationId xmlns:a16="http://schemas.microsoft.com/office/drawing/2014/main" id="{1D73F6C8-2693-4752-8694-25671A22EAE1}"/>
              </a:ext>
            </a:extLst>
          </p:cNvPr>
          <p:cNvPicPr>
            <a:picLocks noChangeAspect="1"/>
          </p:cNvPicPr>
          <p:nvPr/>
        </p:nvPicPr>
        <p:blipFill rotWithShape="1">
          <a:blip r:embed="rId3"/>
          <a:srcRect t="26900" b="29000"/>
          <a:stretch/>
        </p:blipFill>
        <p:spPr>
          <a:xfrm>
            <a:off x="4499992" y="2348880"/>
            <a:ext cx="3168763" cy="3528392"/>
          </a:xfrm>
          <a:prstGeom prst="rect">
            <a:avLst/>
          </a:prstGeom>
        </p:spPr>
      </p:pic>
    </p:spTree>
    <p:extLst>
      <p:ext uri="{BB962C8B-B14F-4D97-AF65-F5344CB8AC3E}">
        <p14:creationId xmlns:p14="http://schemas.microsoft.com/office/powerpoint/2010/main" val="147258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1D53-1A07-4BE8-ACCB-60FE13ADE87E}"/>
              </a:ext>
            </a:extLst>
          </p:cNvPr>
          <p:cNvSpPr>
            <a:spLocks noGrp="1"/>
          </p:cNvSpPr>
          <p:nvPr>
            <p:ph type="title"/>
          </p:nvPr>
        </p:nvSpPr>
        <p:spPr/>
        <p:txBody>
          <a:bodyPr/>
          <a:lstStyle/>
          <a:p>
            <a:r>
              <a:rPr lang="en-GB" dirty="0">
                <a:solidFill>
                  <a:schemeClr val="bg1"/>
                </a:solidFill>
              </a:rPr>
              <a:t>                   </a:t>
            </a:r>
            <a:r>
              <a:rPr lang="en-GB" b="1" u="sng" dirty="0">
                <a:solidFill>
                  <a:schemeClr val="bg1"/>
                </a:solidFill>
              </a:rPr>
              <a:t>Swelling and bruising after filler </a:t>
            </a:r>
          </a:p>
        </p:txBody>
      </p:sp>
      <p:pic>
        <p:nvPicPr>
          <p:cNvPr id="4" name="Content Placeholder 3">
            <a:extLst>
              <a:ext uri="{FF2B5EF4-FFF2-40B4-BE49-F238E27FC236}">
                <a16:creationId xmlns:a16="http://schemas.microsoft.com/office/drawing/2014/main" id="{9E918242-2924-4780-95F1-3DA114F067D9}"/>
              </a:ext>
            </a:extLst>
          </p:cNvPr>
          <p:cNvPicPr>
            <a:picLocks noGrp="1" noChangeAspect="1"/>
          </p:cNvPicPr>
          <p:nvPr>
            <p:ph idx="1"/>
          </p:nvPr>
        </p:nvPicPr>
        <p:blipFill rotWithShape="1">
          <a:blip r:embed="rId2"/>
          <a:srcRect t="10370" r="3440" b="68117"/>
          <a:stretch/>
        </p:blipFill>
        <p:spPr>
          <a:xfrm>
            <a:off x="395536" y="1556791"/>
            <a:ext cx="2749074" cy="2348465"/>
          </a:xfrm>
          <a:prstGeom prst="rect">
            <a:avLst/>
          </a:prstGeom>
        </p:spPr>
      </p:pic>
      <p:pic>
        <p:nvPicPr>
          <p:cNvPr id="5" name="Picture 4">
            <a:extLst>
              <a:ext uri="{FF2B5EF4-FFF2-40B4-BE49-F238E27FC236}">
                <a16:creationId xmlns:a16="http://schemas.microsoft.com/office/drawing/2014/main" id="{DAF1C01C-CE5D-465F-A6DB-6C5327F70AB5}"/>
              </a:ext>
            </a:extLst>
          </p:cNvPr>
          <p:cNvPicPr>
            <a:picLocks noChangeAspect="1"/>
          </p:cNvPicPr>
          <p:nvPr/>
        </p:nvPicPr>
        <p:blipFill rotWithShape="1">
          <a:blip r:embed="rId3"/>
          <a:srcRect t="36350" b="26901"/>
          <a:stretch/>
        </p:blipFill>
        <p:spPr>
          <a:xfrm>
            <a:off x="4283968" y="1622215"/>
            <a:ext cx="2952739" cy="2348465"/>
          </a:xfrm>
          <a:prstGeom prst="rect">
            <a:avLst/>
          </a:prstGeom>
        </p:spPr>
      </p:pic>
      <p:pic>
        <p:nvPicPr>
          <p:cNvPr id="6" name="Picture 5">
            <a:extLst>
              <a:ext uri="{FF2B5EF4-FFF2-40B4-BE49-F238E27FC236}">
                <a16:creationId xmlns:a16="http://schemas.microsoft.com/office/drawing/2014/main" id="{8ED0F1D4-3ADA-48B7-89EB-70EB2D3BD71D}"/>
              </a:ext>
            </a:extLst>
          </p:cNvPr>
          <p:cNvPicPr>
            <a:picLocks noChangeAspect="1"/>
          </p:cNvPicPr>
          <p:nvPr/>
        </p:nvPicPr>
        <p:blipFill rotWithShape="1">
          <a:blip r:embed="rId4"/>
          <a:srcRect l="13245" t="25850" r="18186" b="43056"/>
          <a:stretch/>
        </p:blipFill>
        <p:spPr>
          <a:xfrm>
            <a:off x="2483768" y="4077072"/>
            <a:ext cx="2700766" cy="2650593"/>
          </a:xfrm>
          <a:prstGeom prst="rect">
            <a:avLst/>
          </a:prstGeom>
        </p:spPr>
      </p:pic>
    </p:spTree>
    <p:extLst>
      <p:ext uri="{BB962C8B-B14F-4D97-AF65-F5344CB8AC3E}">
        <p14:creationId xmlns:p14="http://schemas.microsoft.com/office/powerpoint/2010/main" val="252084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4AB6-E63A-4E6A-A418-F3A9E44B0AF8}"/>
              </a:ext>
            </a:extLst>
          </p:cNvPr>
          <p:cNvSpPr>
            <a:spLocks noGrp="1"/>
          </p:cNvSpPr>
          <p:nvPr>
            <p:ph type="title"/>
          </p:nvPr>
        </p:nvSpPr>
        <p:spPr/>
        <p:txBody>
          <a:bodyPr/>
          <a:lstStyle/>
          <a:p>
            <a:r>
              <a:rPr lang="en-GB" b="1" dirty="0">
                <a:solidFill>
                  <a:schemeClr val="bg1"/>
                </a:solidFill>
              </a:rPr>
              <a:t>              Examples of unregulated filler </a:t>
            </a:r>
          </a:p>
        </p:txBody>
      </p:sp>
      <p:pic>
        <p:nvPicPr>
          <p:cNvPr id="4" name="Content Placeholder 3">
            <a:extLst>
              <a:ext uri="{FF2B5EF4-FFF2-40B4-BE49-F238E27FC236}">
                <a16:creationId xmlns:a16="http://schemas.microsoft.com/office/drawing/2014/main" id="{C15EEA96-53B0-47BC-9634-5A5A82B71EB2}"/>
              </a:ext>
            </a:extLst>
          </p:cNvPr>
          <p:cNvPicPr>
            <a:picLocks noGrp="1" noChangeAspect="1"/>
          </p:cNvPicPr>
          <p:nvPr>
            <p:ph idx="1"/>
          </p:nvPr>
        </p:nvPicPr>
        <p:blipFill>
          <a:blip r:embed="rId2"/>
          <a:stretch>
            <a:fillRect/>
          </a:stretch>
        </p:blipFill>
        <p:spPr>
          <a:xfrm>
            <a:off x="467544" y="1412776"/>
            <a:ext cx="2736304" cy="4999410"/>
          </a:xfrm>
          <a:prstGeom prst="rect">
            <a:avLst/>
          </a:prstGeom>
        </p:spPr>
      </p:pic>
      <p:sp>
        <p:nvSpPr>
          <p:cNvPr id="5" name="TextBox 4">
            <a:extLst>
              <a:ext uri="{FF2B5EF4-FFF2-40B4-BE49-F238E27FC236}">
                <a16:creationId xmlns:a16="http://schemas.microsoft.com/office/drawing/2014/main" id="{D93D8C18-9BCF-4E96-A920-564BD1333713}"/>
              </a:ext>
            </a:extLst>
          </p:cNvPr>
          <p:cNvSpPr txBox="1"/>
          <p:nvPr/>
        </p:nvSpPr>
        <p:spPr>
          <a:xfrm>
            <a:off x="3707904" y="1690689"/>
            <a:ext cx="3672408" cy="923330"/>
          </a:xfrm>
          <a:prstGeom prst="rect">
            <a:avLst/>
          </a:prstGeom>
          <a:noFill/>
        </p:spPr>
        <p:txBody>
          <a:bodyPr wrap="square" rtlCol="0">
            <a:spAutoFit/>
          </a:bodyPr>
          <a:lstStyle/>
          <a:p>
            <a:r>
              <a:rPr lang="en-GB" dirty="0">
                <a:solidFill>
                  <a:schemeClr val="bg1"/>
                </a:solidFill>
              </a:rPr>
              <a:t>This women ordered filler from amazon and injected herself and had an awful reaction.</a:t>
            </a:r>
          </a:p>
        </p:txBody>
      </p:sp>
    </p:spTree>
    <p:extLst>
      <p:ext uri="{BB962C8B-B14F-4D97-AF65-F5344CB8AC3E}">
        <p14:creationId xmlns:p14="http://schemas.microsoft.com/office/powerpoint/2010/main" val="3652735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01B4-B1DB-4923-A207-A5F67C118793}"/>
              </a:ext>
            </a:extLst>
          </p:cNvPr>
          <p:cNvSpPr>
            <a:spLocks noGrp="1"/>
          </p:cNvSpPr>
          <p:nvPr>
            <p:ph type="title"/>
          </p:nvPr>
        </p:nvSpPr>
        <p:spPr/>
        <p:txBody>
          <a:bodyPr/>
          <a:lstStyle/>
          <a:p>
            <a:r>
              <a:rPr lang="en-GB" b="1" dirty="0">
                <a:solidFill>
                  <a:schemeClr val="bg1"/>
                </a:solidFill>
              </a:rPr>
              <a:t>                 </a:t>
            </a:r>
            <a:r>
              <a:rPr lang="en-GB" b="1" u="sng" dirty="0">
                <a:solidFill>
                  <a:schemeClr val="bg1"/>
                </a:solidFill>
              </a:rPr>
              <a:t>Incorrect injections </a:t>
            </a:r>
          </a:p>
        </p:txBody>
      </p:sp>
      <p:pic>
        <p:nvPicPr>
          <p:cNvPr id="4" name="Content Placeholder 3">
            <a:extLst>
              <a:ext uri="{FF2B5EF4-FFF2-40B4-BE49-F238E27FC236}">
                <a16:creationId xmlns:a16="http://schemas.microsoft.com/office/drawing/2014/main" id="{C2D295F7-95C3-4EE0-A743-81E24CDDF8EB}"/>
              </a:ext>
            </a:extLst>
          </p:cNvPr>
          <p:cNvPicPr>
            <a:picLocks noGrp="1" noChangeAspect="1"/>
          </p:cNvPicPr>
          <p:nvPr>
            <p:ph idx="1"/>
          </p:nvPr>
        </p:nvPicPr>
        <p:blipFill rotWithShape="1">
          <a:blip r:embed="rId2"/>
          <a:srcRect t="23785" b="28247"/>
          <a:stretch/>
        </p:blipFill>
        <p:spPr>
          <a:xfrm>
            <a:off x="2195736" y="1988840"/>
            <a:ext cx="3381539" cy="2323456"/>
          </a:xfrm>
          <a:prstGeom prst="rect">
            <a:avLst/>
          </a:prstGeom>
        </p:spPr>
      </p:pic>
      <p:sp>
        <p:nvSpPr>
          <p:cNvPr id="5" name="TextBox 4">
            <a:extLst>
              <a:ext uri="{FF2B5EF4-FFF2-40B4-BE49-F238E27FC236}">
                <a16:creationId xmlns:a16="http://schemas.microsoft.com/office/drawing/2014/main" id="{DDAD55C0-3192-4CF9-A585-A4B538BC6793}"/>
              </a:ext>
            </a:extLst>
          </p:cNvPr>
          <p:cNvSpPr txBox="1"/>
          <p:nvPr/>
        </p:nvSpPr>
        <p:spPr>
          <a:xfrm>
            <a:off x="971600" y="5157192"/>
            <a:ext cx="7128792" cy="923330"/>
          </a:xfrm>
          <a:prstGeom prst="rect">
            <a:avLst/>
          </a:prstGeom>
          <a:noFill/>
        </p:spPr>
        <p:txBody>
          <a:bodyPr wrap="square" rtlCol="0">
            <a:spAutoFit/>
          </a:bodyPr>
          <a:lstStyle/>
          <a:p>
            <a:r>
              <a:rPr lang="en-GB" dirty="0">
                <a:solidFill>
                  <a:schemeClr val="bg1"/>
                </a:solidFill>
              </a:rPr>
              <a:t>When filler has been injected incorrectly there can be adverse side effects such as lumps and bumps. The only way to reverse lumps if it is after the 2 week healing process will be to dissolve the filler</a:t>
            </a:r>
          </a:p>
        </p:txBody>
      </p:sp>
    </p:spTree>
    <p:extLst>
      <p:ext uri="{BB962C8B-B14F-4D97-AF65-F5344CB8AC3E}">
        <p14:creationId xmlns:p14="http://schemas.microsoft.com/office/powerpoint/2010/main" val="1474708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576" y="-171400"/>
            <a:ext cx="7886700" cy="1325563"/>
          </a:xfrm>
        </p:spPr>
        <p:txBody>
          <a:bodyPr/>
          <a:lstStyle/>
          <a:p>
            <a:pPr algn="ctr"/>
            <a:r>
              <a:rPr lang="en-GB" b="1" dirty="0">
                <a:solidFill>
                  <a:schemeClr val="bg1"/>
                </a:solidFill>
                <a:latin typeface="+mn-lt"/>
              </a:rPr>
              <a:t>POST TREATMENT GUIDELINES</a:t>
            </a:r>
          </a:p>
        </p:txBody>
      </p:sp>
      <p:sp>
        <p:nvSpPr>
          <p:cNvPr id="4" name="TextBox 3">
            <a:extLst>
              <a:ext uri="{FF2B5EF4-FFF2-40B4-BE49-F238E27FC236}">
                <a16:creationId xmlns:a16="http://schemas.microsoft.com/office/drawing/2014/main" id="{8D5E9E0D-AC51-45E6-A8F1-5850094410C5}"/>
              </a:ext>
            </a:extLst>
          </p:cNvPr>
          <p:cNvSpPr txBox="1"/>
          <p:nvPr/>
        </p:nvSpPr>
        <p:spPr>
          <a:xfrm>
            <a:off x="404081" y="1412776"/>
            <a:ext cx="8335838" cy="4734373"/>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You have undergone a dermal filler treatment where hyaluronic acid has been placed into the skin. You may initially be swollen, red and bruised, which will subside within the next 1-10days, especially if the bruising is extensive.</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It is advisable that you do not touch the area for 6-8 hours</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 not apply make-up or any other cosmetics for up to approximately 6 hours</a:t>
            </a:r>
          </a:p>
          <a:p>
            <a:pPr marL="342900" marR="0" lvl="0" indent="-342900">
              <a:lnSpc>
                <a:spcPct val="115000"/>
              </a:lnSpc>
              <a:spcBef>
                <a:spcPts val="0"/>
              </a:spcBef>
              <a:spcAft>
                <a:spcPts val="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Avoid exposure to direct sunlight, UV, extreme heat i.e. sauna, steam rooms, sunbeds etc, as this may increase discomfort and swelling for 2 weeks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Avoid extreme cold; this includes ice packs that are directly applied to the skin. If necessary you can apply a cold compress to the area, to reduce any discomfort or swelling.</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Arnica tablets/gels can be used to help reduce bruising or the application of vitamin K oxide cream.</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If you experience any lumpiness in the area, it can be gently massaged to help smooth this out in a hot bath or shower.</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You should avoid any facial massage or skin resurfacing until the area has fully healed (6 weeks)</a:t>
            </a:r>
          </a:p>
          <a:p>
            <a:pPr marL="342900" marR="0" lvl="0" indent="-342900">
              <a:lnSpc>
                <a:spcPct val="115000"/>
              </a:lnSpc>
              <a:spcBef>
                <a:spcPts val="0"/>
              </a:spcBef>
              <a:spcAft>
                <a:spcPts val="1000"/>
              </a:spcAft>
              <a:buFont typeface="Symbol" panose="05050102010706020507" pitchFamily="18" charset="2"/>
              <a:buChar char=""/>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Clean bed sheets if they will be going to bed within the next 6-8 hours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124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708920"/>
            <a:ext cx="7886700" cy="1325563"/>
          </a:xfrm>
        </p:spPr>
        <p:txBody>
          <a:bodyPr>
            <a:normAutofit/>
          </a:bodyPr>
          <a:lstStyle/>
          <a:p>
            <a:pPr algn="ctr"/>
            <a:r>
              <a:rPr lang="en-GB" sz="8000" b="1" dirty="0">
                <a:solidFill>
                  <a:schemeClr val="bg1"/>
                </a:solidFill>
                <a:latin typeface="+mn-lt"/>
              </a:rPr>
              <a:t>LUNCH</a:t>
            </a:r>
          </a:p>
        </p:txBody>
      </p:sp>
    </p:spTree>
    <p:extLst>
      <p:ext uri="{BB962C8B-B14F-4D97-AF65-F5344CB8AC3E}">
        <p14:creationId xmlns:p14="http://schemas.microsoft.com/office/powerpoint/2010/main" val="2739392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F722-D066-7F45-8343-0ED7DEA59122}"/>
              </a:ext>
            </a:extLst>
          </p:cNvPr>
          <p:cNvSpPr>
            <a:spLocks noGrp="1"/>
          </p:cNvSpPr>
          <p:nvPr>
            <p:ph type="title"/>
          </p:nvPr>
        </p:nvSpPr>
        <p:spPr>
          <a:xfrm>
            <a:off x="628650" y="1131094"/>
            <a:ext cx="7886700" cy="722710"/>
          </a:xfrm>
        </p:spPr>
        <p:txBody>
          <a:bodyPr/>
          <a:lstStyle/>
          <a:p>
            <a:pPr algn="ctr"/>
            <a:r>
              <a:rPr lang="en-US" b="1" dirty="0">
                <a:solidFill>
                  <a:schemeClr val="bg1"/>
                </a:solidFill>
                <a:latin typeface="+mn-lt"/>
              </a:rPr>
              <a:t>SALON ENVIRONMENT</a:t>
            </a:r>
          </a:p>
        </p:txBody>
      </p:sp>
      <p:sp>
        <p:nvSpPr>
          <p:cNvPr id="3" name="Content Placeholder 2">
            <a:extLst>
              <a:ext uri="{FF2B5EF4-FFF2-40B4-BE49-F238E27FC236}">
                <a16:creationId xmlns:a16="http://schemas.microsoft.com/office/drawing/2014/main" id="{C12D6BF8-371E-AA4F-A6E0-9C396BA80861}"/>
              </a:ext>
            </a:extLst>
          </p:cNvPr>
          <p:cNvSpPr>
            <a:spLocks noGrp="1"/>
          </p:cNvSpPr>
          <p:nvPr>
            <p:ph idx="1"/>
          </p:nvPr>
        </p:nvSpPr>
        <p:spPr>
          <a:xfrm>
            <a:off x="460772" y="2387203"/>
            <a:ext cx="8222456" cy="2842022"/>
          </a:xfrm>
        </p:spPr>
        <p:txBody>
          <a:bodyPr>
            <a:normAutofit/>
          </a:bodyPr>
          <a:lstStyle/>
          <a:p>
            <a:pPr lvl="0"/>
            <a:r>
              <a:rPr lang="en-GB" sz="1800" dirty="0">
                <a:solidFill>
                  <a:schemeClr val="bg1"/>
                </a:solidFill>
              </a:rPr>
              <a:t>Work surfaces have to be wipeable.</a:t>
            </a:r>
          </a:p>
          <a:p>
            <a:pPr lvl="0"/>
            <a:r>
              <a:rPr lang="en-GB" sz="1800" dirty="0">
                <a:solidFill>
                  <a:schemeClr val="bg1"/>
                </a:solidFill>
              </a:rPr>
              <a:t> NO CARPETS. 	</a:t>
            </a:r>
          </a:p>
          <a:p>
            <a:pPr lvl="0"/>
            <a:r>
              <a:rPr lang="en-GB" sz="1800" dirty="0">
                <a:solidFill>
                  <a:schemeClr val="bg1"/>
                </a:solidFill>
              </a:rPr>
              <a:t>Treatment couch requirements are that they are adjustable </a:t>
            </a:r>
          </a:p>
          <a:p>
            <a:pPr lvl="0"/>
            <a:r>
              <a:rPr lang="en-GB" sz="1800" dirty="0">
                <a:solidFill>
                  <a:schemeClr val="bg1"/>
                </a:solidFill>
              </a:rPr>
              <a:t>Choose suitable disinfectant products such as </a:t>
            </a:r>
            <a:r>
              <a:rPr lang="en-GB" sz="1800" dirty="0" err="1">
                <a:solidFill>
                  <a:schemeClr val="bg1"/>
                </a:solidFill>
              </a:rPr>
              <a:t>Clinell</a:t>
            </a:r>
            <a:r>
              <a:rPr lang="en-GB" sz="1800" dirty="0">
                <a:solidFill>
                  <a:schemeClr val="bg1"/>
                </a:solidFill>
              </a:rPr>
              <a:t> </a:t>
            </a:r>
          </a:p>
          <a:p>
            <a:pPr lvl="0"/>
            <a:r>
              <a:rPr lang="en-GB" sz="1800" dirty="0">
                <a:solidFill>
                  <a:schemeClr val="bg1"/>
                </a:solidFill>
              </a:rPr>
              <a:t>Suitable Hand wash basin requirements, Soap dispensers, Alcoholic hand rub etc</a:t>
            </a:r>
          </a:p>
          <a:p>
            <a:pPr marL="0" indent="0">
              <a:buNone/>
            </a:pPr>
            <a:endParaRPr lang="en-GB" dirty="0"/>
          </a:p>
          <a:p>
            <a:pPr marL="0" indent="0">
              <a:buNone/>
            </a:pPr>
            <a:endParaRPr lang="en-US" dirty="0"/>
          </a:p>
        </p:txBody>
      </p:sp>
    </p:spTree>
    <p:extLst>
      <p:ext uri="{BB962C8B-B14F-4D97-AF65-F5344CB8AC3E}">
        <p14:creationId xmlns:p14="http://schemas.microsoft.com/office/powerpoint/2010/main" val="193098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6C63-C3EF-E84F-AA55-722E32920F69}"/>
              </a:ext>
            </a:extLst>
          </p:cNvPr>
          <p:cNvSpPr>
            <a:spLocks noGrp="1"/>
          </p:cNvSpPr>
          <p:nvPr>
            <p:ph type="title"/>
          </p:nvPr>
        </p:nvSpPr>
        <p:spPr/>
        <p:txBody>
          <a:bodyPr>
            <a:normAutofit/>
          </a:bodyPr>
          <a:lstStyle/>
          <a:p>
            <a:pPr algn="ctr"/>
            <a:r>
              <a:rPr lang="en-US" b="1" dirty="0">
                <a:solidFill>
                  <a:schemeClr val="bg1"/>
                </a:solidFill>
                <a:latin typeface="+mn-lt"/>
              </a:rPr>
              <a:t>WELCOME</a:t>
            </a:r>
          </a:p>
        </p:txBody>
      </p:sp>
      <p:sp>
        <p:nvSpPr>
          <p:cNvPr id="3" name="Content Placeholder 2">
            <a:extLst>
              <a:ext uri="{FF2B5EF4-FFF2-40B4-BE49-F238E27FC236}">
                <a16:creationId xmlns:a16="http://schemas.microsoft.com/office/drawing/2014/main" id="{72C14686-1A5F-AE48-B965-F06383427DE1}"/>
              </a:ext>
            </a:extLst>
          </p:cNvPr>
          <p:cNvSpPr>
            <a:spLocks noGrp="1"/>
          </p:cNvSpPr>
          <p:nvPr>
            <p:ph idx="1"/>
          </p:nvPr>
        </p:nvSpPr>
        <p:spPr>
          <a:xfrm>
            <a:off x="628650" y="2505075"/>
            <a:ext cx="7886700" cy="3263504"/>
          </a:xfrm>
        </p:spPr>
        <p:txBody>
          <a:bodyPr/>
          <a:lstStyle/>
          <a:p>
            <a:r>
              <a:rPr lang="en-GB" dirty="0">
                <a:solidFill>
                  <a:schemeClr val="bg1"/>
                </a:solidFill>
              </a:rPr>
              <a:t>Welcome to Eclipse School of Beauty &amp; Aesthetics</a:t>
            </a:r>
          </a:p>
          <a:p>
            <a:r>
              <a:rPr lang="en-GB" dirty="0">
                <a:solidFill>
                  <a:schemeClr val="bg1"/>
                </a:solidFill>
              </a:rPr>
              <a:t>Manuals &amp; products</a:t>
            </a:r>
          </a:p>
          <a:p>
            <a:r>
              <a:rPr lang="en-GB" dirty="0">
                <a:solidFill>
                  <a:schemeClr val="bg1"/>
                </a:solidFill>
              </a:rPr>
              <a:t>Toilets &amp; exits</a:t>
            </a:r>
          </a:p>
          <a:p>
            <a:r>
              <a:rPr lang="en-GB" dirty="0">
                <a:solidFill>
                  <a:schemeClr val="bg1"/>
                </a:solidFill>
              </a:rPr>
              <a:t>Lunch/breaks</a:t>
            </a:r>
          </a:p>
          <a:p>
            <a:r>
              <a:rPr lang="en-GB" dirty="0">
                <a:solidFill>
                  <a:schemeClr val="bg1"/>
                </a:solidFill>
              </a:rPr>
              <a:t>Questions</a:t>
            </a:r>
          </a:p>
          <a:p>
            <a:endParaRPr lang="en-GB" dirty="0">
              <a:solidFill>
                <a:schemeClr val="bg1"/>
              </a:solidFill>
            </a:endParaRPr>
          </a:p>
          <a:p>
            <a:r>
              <a:rPr lang="en-GB" dirty="0">
                <a:solidFill>
                  <a:schemeClr val="bg1"/>
                </a:solidFill>
              </a:rPr>
              <a:t>Now you are here – please check in on FB @</a:t>
            </a:r>
            <a:r>
              <a:rPr lang="en-GB" dirty="0" err="1">
                <a:solidFill>
                  <a:schemeClr val="bg1"/>
                </a:solidFill>
              </a:rPr>
              <a:t>eclipsecourses</a:t>
            </a:r>
            <a:endParaRPr lang="en-GB" dirty="0">
              <a:solidFill>
                <a:schemeClr val="bg1"/>
              </a:solidFill>
            </a:endParaRPr>
          </a:p>
          <a:p>
            <a:endParaRPr lang="en-US" dirty="0"/>
          </a:p>
        </p:txBody>
      </p:sp>
    </p:spTree>
    <p:extLst>
      <p:ext uri="{BB962C8B-B14F-4D97-AF65-F5344CB8AC3E}">
        <p14:creationId xmlns:p14="http://schemas.microsoft.com/office/powerpoint/2010/main" val="28876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39D3-907E-4E40-BB5D-8DDF30421D4F}"/>
              </a:ext>
            </a:extLst>
          </p:cNvPr>
          <p:cNvSpPr>
            <a:spLocks noGrp="1"/>
          </p:cNvSpPr>
          <p:nvPr>
            <p:ph type="title"/>
          </p:nvPr>
        </p:nvSpPr>
        <p:spPr>
          <a:xfrm>
            <a:off x="3724072" y="629268"/>
            <a:ext cx="4939868" cy="1286160"/>
          </a:xfrm>
        </p:spPr>
        <p:txBody>
          <a:bodyPr anchor="b">
            <a:normAutofit/>
          </a:bodyPr>
          <a:lstStyle/>
          <a:p>
            <a:r>
              <a:rPr lang="en-US" b="1" dirty="0">
                <a:solidFill>
                  <a:schemeClr val="bg1"/>
                </a:solidFill>
                <a:latin typeface="+mn-lt"/>
              </a:rPr>
              <a:t>CLINICAL WASTE AND SHARPS</a:t>
            </a:r>
          </a:p>
        </p:txBody>
      </p:sp>
      <p:sp>
        <p:nvSpPr>
          <p:cNvPr id="3" name="Content Placeholder 2">
            <a:extLst>
              <a:ext uri="{FF2B5EF4-FFF2-40B4-BE49-F238E27FC236}">
                <a16:creationId xmlns:a16="http://schemas.microsoft.com/office/drawing/2014/main" id="{0C3682B6-B7A5-8841-B7CE-A4753D1AE78E}"/>
              </a:ext>
            </a:extLst>
          </p:cNvPr>
          <p:cNvSpPr>
            <a:spLocks noGrp="1"/>
          </p:cNvSpPr>
          <p:nvPr>
            <p:ph idx="1"/>
          </p:nvPr>
        </p:nvSpPr>
        <p:spPr>
          <a:xfrm>
            <a:off x="3724073" y="2438400"/>
            <a:ext cx="4939867" cy="3785419"/>
          </a:xfrm>
        </p:spPr>
        <p:txBody>
          <a:bodyPr>
            <a:normAutofit/>
          </a:bodyPr>
          <a:lstStyle/>
          <a:p>
            <a:r>
              <a:rPr lang="en-GB" sz="1700" dirty="0">
                <a:solidFill>
                  <a:schemeClr val="bg1"/>
                </a:solidFill>
              </a:rPr>
              <a:t>Hazardous waste regulation 2005 </a:t>
            </a:r>
          </a:p>
          <a:p>
            <a:r>
              <a:rPr lang="en-GB" sz="1700" dirty="0">
                <a:solidFill>
                  <a:schemeClr val="bg1"/>
                </a:solidFill>
              </a:rPr>
              <a:t>What is hazardous waste &amp; where does it go?</a:t>
            </a:r>
          </a:p>
          <a:p>
            <a:pPr marL="0" indent="0">
              <a:buNone/>
            </a:pPr>
            <a:r>
              <a:rPr lang="en-GB" sz="1700" dirty="0">
                <a:solidFill>
                  <a:schemeClr val="bg1"/>
                </a:solidFill>
              </a:rPr>
              <a:t>Clinical waste and sharps bins.</a:t>
            </a:r>
          </a:p>
          <a:p>
            <a:r>
              <a:rPr lang="en-GB" sz="1700" dirty="0">
                <a:solidFill>
                  <a:schemeClr val="bg1"/>
                </a:solidFill>
              </a:rPr>
              <a:t>What are sharps and where do they go?</a:t>
            </a:r>
          </a:p>
          <a:p>
            <a:pPr marL="0" indent="0">
              <a:buNone/>
            </a:pPr>
            <a:r>
              <a:rPr lang="en-GB" sz="1700" dirty="0">
                <a:solidFill>
                  <a:schemeClr val="bg1"/>
                </a:solidFill>
              </a:rPr>
              <a:t>Needle from the syringes </a:t>
            </a:r>
          </a:p>
          <a:p>
            <a:r>
              <a:rPr lang="en-GB" sz="1700" dirty="0">
                <a:solidFill>
                  <a:schemeClr val="bg1"/>
                </a:solidFill>
              </a:rPr>
              <a:t>How do I set this up?</a:t>
            </a:r>
          </a:p>
          <a:p>
            <a:pPr marL="0" indent="0">
              <a:buNone/>
            </a:pPr>
            <a:r>
              <a:rPr lang="en-GB" sz="1700" dirty="0">
                <a:solidFill>
                  <a:schemeClr val="bg1"/>
                </a:solidFill>
              </a:rPr>
              <a:t>Contact direct 365</a:t>
            </a:r>
          </a:p>
          <a:p>
            <a:r>
              <a:rPr lang="en-GB" sz="1700" dirty="0">
                <a:solidFill>
                  <a:schemeClr val="bg1"/>
                </a:solidFill>
              </a:rPr>
              <a:t>What happens if I don’t?</a:t>
            </a:r>
          </a:p>
          <a:p>
            <a:pPr marL="0" indent="0">
              <a:buNone/>
            </a:pPr>
            <a:r>
              <a:rPr lang="en-GB" sz="1700" dirty="0">
                <a:solidFill>
                  <a:schemeClr val="bg1"/>
                </a:solidFill>
              </a:rPr>
              <a:t>Fine </a:t>
            </a:r>
          </a:p>
          <a:p>
            <a:endParaRPr lang="en-US" sz="1700" dirty="0"/>
          </a:p>
        </p:txBody>
      </p:sp>
      <p:pic>
        <p:nvPicPr>
          <p:cNvPr id="4" name="Picture 3">
            <a:extLst>
              <a:ext uri="{FF2B5EF4-FFF2-40B4-BE49-F238E27FC236}">
                <a16:creationId xmlns:a16="http://schemas.microsoft.com/office/drawing/2014/main" id="{43974912-11F3-41D3-8373-143A27A388FE}"/>
              </a:ext>
            </a:extLst>
          </p:cNvPr>
          <p:cNvPicPr>
            <a:picLocks noChangeAspect="1"/>
          </p:cNvPicPr>
          <p:nvPr/>
        </p:nvPicPr>
        <p:blipFill rotWithShape="1">
          <a:blip r:embed="rId2"/>
          <a:srcRect l="19174" r="17287"/>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6E2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90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39D3-907E-4E40-BB5D-8DDF30421D4F}"/>
              </a:ext>
            </a:extLst>
          </p:cNvPr>
          <p:cNvSpPr>
            <a:spLocks noGrp="1"/>
          </p:cNvSpPr>
          <p:nvPr>
            <p:ph type="title"/>
          </p:nvPr>
        </p:nvSpPr>
        <p:spPr>
          <a:xfrm>
            <a:off x="628650" y="365126"/>
            <a:ext cx="7886700" cy="5584154"/>
          </a:xfrm>
        </p:spPr>
        <p:txBody>
          <a:bodyPr>
            <a:normAutofit/>
          </a:bodyPr>
          <a:lstStyle/>
          <a:p>
            <a:pPr algn="ctr"/>
            <a:r>
              <a:rPr lang="en-US" sz="8000" b="1" dirty="0">
                <a:solidFill>
                  <a:schemeClr val="bg1"/>
                </a:solidFill>
                <a:latin typeface="+mn-lt"/>
              </a:rPr>
              <a:t>First Aid </a:t>
            </a:r>
          </a:p>
        </p:txBody>
      </p:sp>
    </p:spTree>
    <p:extLst>
      <p:ext uri="{BB962C8B-B14F-4D97-AF65-F5344CB8AC3E}">
        <p14:creationId xmlns:p14="http://schemas.microsoft.com/office/powerpoint/2010/main" val="1739946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52DB-782D-4CD3-8B0F-17231AF72949}"/>
              </a:ext>
            </a:extLst>
          </p:cNvPr>
          <p:cNvSpPr>
            <a:spLocks noGrp="1"/>
          </p:cNvSpPr>
          <p:nvPr>
            <p:ph type="title"/>
          </p:nvPr>
        </p:nvSpPr>
        <p:spPr/>
        <p:txBody>
          <a:bodyPr/>
          <a:lstStyle/>
          <a:p>
            <a:r>
              <a:rPr lang="en-GB" b="1" dirty="0">
                <a:solidFill>
                  <a:schemeClr val="bg1"/>
                </a:solidFill>
              </a:rPr>
              <a:t>                </a:t>
            </a:r>
            <a:r>
              <a:rPr lang="en-GB" b="1" dirty="0" err="1">
                <a:solidFill>
                  <a:schemeClr val="bg1"/>
                </a:solidFill>
              </a:rPr>
              <a:t>VasoVagal</a:t>
            </a:r>
            <a:r>
              <a:rPr lang="en-GB" b="1" dirty="0">
                <a:solidFill>
                  <a:schemeClr val="bg1"/>
                </a:solidFill>
              </a:rPr>
              <a:t> or Fainting</a:t>
            </a:r>
          </a:p>
        </p:txBody>
      </p:sp>
      <p:sp>
        <p:nvSpPr>
          <p:cNvPr id="3" name="Content Placeholder 2">
            <a:extLst>
              <a:ext uri="{FF2B5EF4-FFF2-40B4-BE49-F238E27FC236}">
                <a16:creationId xmlns:a16="http://schemas.microsoft.com/office/drawing/2014/main" id="{0DA5016D-5F0B-4335-8035-ECD1923147C5}"/>
              </a:ext>
            </a:extLst>
          </p:cNvPr>
          <p:cNvSpPr>
            <a:spLocks noGrp="1"/>
          </p:cNvSpPr>
          <p:nvPr>
            <p:ph idx="1"/>
          </p:nvPr>
        </p:nvSpPr>
        <p:spPr/>
        <p:txBody>
          <a:bodyPr/>
          <a:lstStyle/>
          <a:p>
            <a:pPr marL="0" indent="0">
              <a:buNone/>
            </a:pPr>
            <a:r>
              <a:rPr lang="en-GB" b="1" u="sng" dirty="0">
                <a:solidFill>
                  <a:schemeClr val="bg1"/>
                </a:solidFill>
              </a:rPr>
              <a:t> Causes</a:t>
            </a:r>
          </a:p>
          <a:p>
            <a:r>
              <a:rPr lang="en-GB" dirty="0">
                <a:solidFill>
                  <a:schemeClr val="bg1"/>
                </a:solidFill>
              </a:rPr>
              <a:t>Extreme heat </a:t>
            </a:r>
          </a:p>
          <a:p>
            <a:r>
              <a:rPr lang="en-GB" dirty="0">
                <a:solidFill>
                  <a:schemeClr val="bg1"/>
                </a:solidFill>
              </a:rPr>
              <a:t>Extreme pain </a:t>
            </a:r>
          </a:p>
          <a:p>
            <a:r>
              <a:rPr lang="en-GB" dirty="0">
                <a:solidFill>
                  <a:schemeClr val="bg1"/>
                </a:solidFill>
              </a:rPr>
              <a:t>Anxiety </a:t>
            </a:r>
          </a:p>
          <a:p>
            <a:r>
              <a:rPr lang="en-GB" dirty="0">
                <a:solidFill>
                  <a:schemeClr val="bg1"/>
                </a:solidFill>
              </a:rPr>
              <a:t>Low blood sugar (not eaten) </a:t>
            </a:r>
          </a:p>
          <a:p>
            <a:r>
              <a:rPr lang="en-GB" dirty="0">
                <a:solidFill>
                  <a:schemeClr val="bg1"/>
                </a:solidFill>
              </a:rPr>
              <a:t>Dehydrated </a:t>
            </a:r>
          </a:p>
          <a:p>
            <a:r>
              <a:rPr lang="en-GB" dirty="0">
                <a:solidFill>
                  <a:schemeClr val="bg1"/>
                </a:solidFill>
              </a:rPr>
              <a:t>Standing up to quick </a:t>
            </a:r>
          </a:p>
        </p:txBody>
      </p:sp>
    </p:spTree>
    <p:extLst>
      <p:ext uri="{BB962C8B-B14F-4D97-AF65-F5344CB8AC3E}">
        <p14:creationId xmlns:p14="http://schemas.microsoft.com/office/powerpoint/2010/main" val="788687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8310-091A-48DE-ADE8-5C503021A387}"/>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defTabSz="914400"/>
            <a:r>
              <a:rPr lang="en-US" sz="6000" b="1" u="sng" dirty="0">
                <a:solidFill>
                  <a:schemeClr val="bg1"/>
                </a:solidFill>
              </a:rPr>
              <a:t>Anaphylaxis </a:t>
            </a:r>
            <a:endParaRPr lang="en-US" sz="6000" b="1" u="sng" kern="1200" dirty="0">
              <a:solidFill>
                <a:schemeClr val="bg1"/>
              </a:solidFill>
              <a:latin typeface="+mj-lt"/>
              <a:ea typeface="+mj-ea"/>
              <a:cs typeface="+mj-cs"/>
            </a:endParaRPr>
          </a:p>
        </p:txBody>
      </p:sp>
      <p:pic>
        <p:nvPicPr>
          <p:cNvPr id="4" name="Content Placeholder 3">
            <a:extLst>
              <a:ext uri="{FF2B5EF4-FFF2-40B4-BE49-F238E27FC236}">
                <a16:creationId xmlns:a16="http://schemas.microsoft.com/office/drawing/2014/main" id="{457335C0-F907-4181-ABEB-1DB6394AE45E}"/>
              </a:ext>
            </a:extLst>
          </p:cNvPr>
          <p:cNvPicPr>
            <a:picLocks noGrp="1" noChangeAspect="1"/>
          </p:cNvPicPr>
          <p:nvPr>
            <p:ph idx="1"/>
          </p:nvPr>
        </p:nvPicPr>
        <p:blipFill rotWithShape="1">
          <a:blip r:embed="rId2"/>
          <a:srcRect l="34329" r="11649" b="1"/>
          <a:stretch/>
        </p:blipFill>
        <p:spPr>
          <a:xfrm>
            <a:off x="107504" y="320511"/>
            <a:ext cx="2846070" cy="3930978"/>
          </a:xfrm>
          <a:prstGeom prst="rect">
            <a:avLst/>
          </a:prstGeom>
        </p:spPr>
      </p:pic>
      <p:pic>
        <p:nvPicPr>
          <p:cNvPr id="5" name="Picture 4">
            <a:extLst>
              <a:ext uri="{FF2B5EF4-FFF2-40B4-BE49-F238E27FC236}">
                <a16:creationId xmlns:a16="http://schemas.microsoft.com/office/drawing/2014/main" id="{BECF42C6-F167-4648-ACE2-5794B67F0294}"/>
              </a:ext>
            </a:extLst>
          </p:cNvPr>
          <p:cNvPicPr>
            <a:picLocks noChangeAspect="1"/>
          </p:cNvPicPr>
          <p:nvPr/>
        </p:nvPicPr>
        <p:blipFill rotWithShape="1">
          <a:blip r:embed="rId3"/>
          <a:srcRect r="3461" b="-5"/>
          <a:stretch/>
        </p:blipFill>
        <p:spPr>
          <a:xfrm>
            <a:off x="3148965" y="320511"/>
            <a:ext cx="2846070" cy="3930978"/>
          </a:xfrm>
          <a:prstGeom prst="rect">
            <a:avLst/>
          </a:prstGeom>
        </p:spPr>
      </p:pic>
      <p:pic>
        <p:nvPicPr>
          <p:cNvPr id="6" name="Picture 5">
            <a:extLst>
              <a:ext uri="{FF2B5EF4-FFF2-40B4-BE49-F238E27FC236}">
                <a16:creationId xmlns:a16="http://schemas.microsoft.com/office/drawing/2014/main" id="{A7A2D37B-1B1E-4C9C-AF59-D4FE3E62C848}"/>
              </a:ext>
            </a:extLst>
          </p:cNvPr>
          <p:cNvPicPr>
            <a:picLocks noChangeAspect="1"/>
          </p:cNvPicPr>
          <p:nvPr/>
        </p:nvPicPr>
        <p:blipFill rotWithShape="1">
          <a:blip r:embed="rId4"/>
          <a:srcRect l="1928" r="1416" b="3"/>
          <a:stretch/>
        </p:blipFill>
        <p:spPr>
          <a:xfrm>
            <a:off x="6084168" y="320511"/>
            <a:ext cx="2846070" cy="3930978"/>
          </a:xfrm>
          <a:prstGeom prst="rect">
            <a:avLst/>
          </a:prstGeom>
        </p:spPr>
      </p:pic>
      <p:cxnSp>
        <p:nvCxnSpPr>
          <p:cNvPr id="11" name="Straight Connector 10">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D38A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56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9385-1EE5-45D7-9BD6-B71241C6605C}"/>
              </a:ext>
            </a:extLst>
          </p:cNvPr>
          <p:cNvSpPr>
            <a:spLocks noGrp="1"/>
          </p:cNvSpPr>
          <p:nvPr>
            <p:ph type="title"/>
          </p:nvPr>
        </p:nvSpPr>
        <p:spPr/>
        <p:txBody>
          <a:bodyPr/>
          <a:lstStyle/>
          <a:p>
            <a:r>
              <a:rPr lang="en-GB" b="1" dirty="0">
                <a:solidFill>
                  <a:schemeClr val="bg1"/>
                </a:solidFill>
              </a:rPr>
              <a:t>                               Anaphylaxis</a:t>
            </a:r>
          </a:p>
        </p:txBody>
      </p:sp>
      <p:sp>
        <p:nvSpPr>
          <p:cNvPr id="3" name="Content Placeholder 2">
            <a:extLst>
              <a:ext uri="{FF2B5EF4-FFF2-40B4-BE49-F238E27FC236}">
                <a16:creationId xmlns:a16="http://schemas.microsoft.com/office/drawing/2014/main" id="{1909171A-BF7D-49BB-8CD1-EBDAC1DF8155}"/>
              </a:ext>
            </a:extLst>
          </p:cNvPr>
          <p:cNvSpPr>
            <a:spLocks noGrp="1"/>
          </p:cNvSpPr>
          <p:nvPr>
            <p:ph idx="1"/>
          </p:nvPr>
        </p:nvSpPr>
        <p:spPr/>
        <p:txBody>
          <a:bodyPr>
            <a:normAutofit/>
          </a:bodyPr>
          <a:lstStyle/>
          <a:p>
            <a:pPr marL="0" indent="0">
              <a:buNone/>
            </a:pPr>
            <a:r>
              <a:rPr lang="en-GB" b="1" u="sng" dirty="0">
                <a:solidFill>
                  <a:schemeClr val="bg1"/>
                </a:solidFill>
              </a:rPr>
              <a:t>Symptoms</a:t>
            </a:r>
            <a:endParaRPr lang="en-GB" dirty="0">
              <a:solidFill>
                <a:schemeClr val="bg1"/>
              </a:solidFill>
            </a:endParaRPr>
          </a:p>
          <a:p>
            <a:pPr marL="0" indent="0">
              <a:buNone/>
            </a:pPr>
            <a:r>
              <a:rPr lang="en-GB" dirty="0">
                <a:solidFill>
                  <a:schemeClr val="bg1"/>
                </a:solidFill>
              </a:rPr>
              <a:t>•Skin reactions such as itching and hives</a:t>
            </a:r>
          </a:p>
          <a:p>
            <a:pPr marL="0" indent="0">
              <a:buNone/>
            </a:pPr>
            <a:r>
              <a:rPr lang="en-GB" dirty="0">
                <a:solidFill>
                  <a:schemeClr val="bg1"/>
                </a:solidFill>
              </a:rPr>
              <a:t>•Flushed and pale skin</a:t>
            </a:r>
          </a:p>
          <a:p>
            <a:pPr marL="0" indent="0">
              <a:buNone/>
            </a:pPr>
            <a:r>
              <a:rPr lang="en-GB" dirty="0">
                <a:solidFill>
                  <a:schemeClr val="bg1"/>
                </a:solidFill>
              </a:rPr>
              <a:t>•Lower blood pressure</a:t>
            </a:r>
          </a:p>
          <a:p>
            <a:pPr marL="0" indent="0">
              <a:buNone/>
            </a:pPr>
            <a:r>
              <a:rPr lang="en-GB" dirty="0">
                <a:solidFill>
                  <a:schemeClr val="bg1"/>
                </a:solidFill>
              </a:rPr>
              <a:t>•Difficulty breathing</a:t>
            </a:r>
          </a:p>
          <a:p>
            <a:pPr marL="0" indent="0">
              <a:buNone/>
            </a:pPr>
            <a:r>
              <a:rPr lang="en-GB" dirty="0">
                <a:solidFill>
                  <a:schemeClr val="bg1"/>
                </a:solidFill>
              </a:rPr>
              <a:t>•Choking</a:t>
            </a:r>
          </a:p>
          <a:p>
            <a:pPr marL="0" indent="0">
              <a:buNone/>
            </a:pPr>
            <a:r>
              <a:rPr lang="en-GB" dirty="0">
                <a:solidFill>
                  <a:schemeClr val="bg1"/>
                </a:solidFill>
              </a:rPr>
              <a:t>•Weak and rapid pulse rate</a:t>
            </a:r>
          </a:p>
          <a:p>
            <a:pPr marL="0" indent="0">
              <a:buNone/>
            </a:pPr>
            <a:r>
              <a:rPr lang="en-GB" dirty="0">
                <a:solidFill>
                  <a:schemeClr val="bg1"/>
                </a:solidFill>
              </a:rPr>
              <a:t>•Vomiting</a:t>
            </a:r>
          </a:p>
          <a:p>
            <a:pPr marL="0" indent="0">
              <a:buNone/>
            </a:pPr>
            <a:r>
              <a:rPr lang="en-GB" dirty="0">
                <a:solidFill>
                  <a:schemeClr val="bg1"/>
                </a:solidFill>
              </a:rPr>
              <a:t>•Nausea</a:t>
            </a:r>
          </a:p>
          <a:p>
            <a:pPr marL="0" indent="0">
              <a:buNone/>
            </a:pPr>
            <a:r>
              <a:rPr lang="en-GB" dirty="0">
                <a:solidFill>
                  <a:schemeClr val="bg1"/>
                </a:solidFill>
              </a:rPr>
              <a:t>•Dizziness or fainting</a:t>
            </a:r>
          </a:p>
          <a:p>
            <a:endParaRPr lang="en-GB" dirty="0"/>
          </a:p>
        </p:txBody>
      </p:sp>
    </p:spTree>
    <p:extLst>
      <p:ext uri="{BB962C8B-B14F-4D97-AF65-F5344CB8AC3E}">
        <p14:creationId xmlns:p14="http://schemas.microsoft.com/office/powerpoint/2010/main" val="2889328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1EFC-610D-4655-9E22-38A414AC1C2D}"/>
              </a:ext>
            </a:extLst>
          </p:cNvPr>
          <p:cNvSpPr>
            <a:spLocks noGrp="1"/>
          </p:cNvSpPr>
          <p:nvPr>
            <p:ph type="title"/>
          </p:nvPr>
        </p:nvSpPr>
        <p:spPr/>
        <p:txBody>
          <a:bodyPr/>
          <a:lstStyle/>
          <a:p>
            <a:r>
              <a:rPr lang="en-GB" b="1" dirty="0">
                <a:solidFill>
                  <a:schemeClr val="bg1"/>
                </a:solidFill>
              </a:rPr>
              <a:t>                      Anaphylaxis Causes </a:t>
            </a:r>
          </a:p>
        </p:txBody>
      </p:sp>
      <p:sp>
        <p:nvSpPr>
          <p:cNvPr id="3" name="Content Placeholder 2">
            <a:extLst>
              <a:ext uri="{FF2B5EF4-FFF2-40B4-BE49-F238E27FC236}">
                <a16:creationId xmlns:a16="http://schemas.microsoft.com/office/drawing/2014/main" id="{092D1029-06E9-4B2F-BD53-6FFC4FFF2971}"/>
              </a:ext>
            </a:extLst>
          </p:cNvPr>
          <p:cNvSpPr>
            <a:spLocks noGrp="1"/>
          </p:cNvSpPr>
          <p:nvPr>
            <p:ph idx="1"/>
          </p:nvPr>
        </p:nvSpPr>
        <p:spPr/>
        <p:txBody>
          <a:bodyPr>
            <a:normAutofit/>
          </a:bodyPr>
          <a:lstStyle/>
          <a:p>
            <a:pPr marL="0" indent="0">
              <a:buNone/>
            </a:pPr>
            <a:r>
              <a:rPr lang="en-GB" b="1" u="sng" dirty="0">
                <a:solidFill>
                  <a:schemeClr val="bg1"/>
                </a:solidFill>
              </a:rPr>
              <a:t>Causes</a:t>
            </a:r>
          </a:p>
          <a:p>
            <a:pPr marL="0" indent="0">
              <a:buNone/>
            </a:pPr>
            <a:endParaRPr lang="en-GB" dirty="0">
              <a:solidFill>
                <a:schemeClr val="bg1"/>
              </a:solidFill>
            </a:endParaRPr>
          </a:p>
          <a:p>
            <a:pPr marL="0" indent="0">
              <a:buNone/>
            </a:pPr>
            <a:r>
              <a:rPr lang="en-GB" dirty="0">
                <a:solidFill>
                  <a:schemeClr val="bg1"/>
                </a:solidFill>
              </a:rPr>
              <a:t>•Exposure to an allergic substance</a:t>
            </a:r>
          </a:p>
          <a:p>
            <a:pPr marL="0" indent="0">
              <a:buNone/>
            </a:pPr>
            <a:r>
              <a:rPr lang="en-GB" dirty="0">
                <a:solidFill>
                  <a:schemeClr val="bg1"/>
                </a:solidFill>
              </a:rPr>
              <a:t>•Triggered by food products such as peanuts, tree nuts, fish, shellfish and milk</a:t>
            </a:r>
          </a:p>
          <a:p>
            <a:pPr marL="0" indent="0">
              <a:buNone/>
            </a:pPr>
            <a:r>
              <a:rPr lang="en-GB" dirty="0">
                <a:solidFill>
                  <a:schemeClr val="bg1"/>
                </a:solidFill>
              </a:rPr>
              <a:t>•Some medications including antibiotics also trigger the disease</a:t>
            </a:r>
          </a:p>
          <a:p>
            <a:pPr marL="0" indent="0">
              <a:buNone/>
            </a:pPr>
            <a:r>
              <a:rPr lang="en-GB" dirty="0">
                <a:solidFill>
                  <a:schemeClr val="bg1"/>
                </a:solidFill>
              </a:rPr>
              <a:t>•Stings from bees, wasps, latex are also involved</a:t>
            </a:r>
          </a:p>
          <a:p>
            <a:pPr marL="0" indent="0">
              <a:buNone/>
            </a:pPr>
            <a:r>
              <a:rPr lang="en-GB" dirty="0">
                <a:solidFill>
                  <a:schemeClr val="bg1"/>
                </a:solidFill>
              </a:rPr>
              <a:t>•Some sort of aerobic exercises also trigger the anaphylaxis in some people</a:t>
            </a:r>
          </a:p>
          <a:p>
            <a:endParaRPr lang="en-GB" dirty="0"/>
          </a:p>
        </p:txBody>
      </p:sp>
    </p:spTree>
    <p:extLst>
      <p:ext uri="{BB962C8B-B14F-4D97-AF65-F5344CB8AC3E}">
        <p14:creationId xmlns:p14="http://schemas.microsoft.com/office/powerpoint/2010/main" val="3542049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C0BB-F6FC-42A4-856E-85F1FD2BABB5}"/>
              </a:ext>
            </a:extLst>
          </p:cNvPr>
          <p:cNvSpPr>
            <a:spLocks noGrp="1"/>
          </p:cNvSpPr>
          <p:nvPr>
            <p:ph type="title"/>
          </p:nvPr>
        </p:nvSpPr>
        <p:spPr>
          <a:xfrm>
            <a:off x="628650" y="365127"/>
            <a:ext cx="7886700" cy="1047650"/>
          </a:xfrm>
        </p:spPr>
        <p:txBody>
          <a:bodyPr/>
          <a:lstStyle/>
          <a:p>
            <a:r>
              <a:rPr lang="en-GB" b="1" dirty="0">
                <a:solidFill>
                  <a:schemeClr val="bg1"/>
                </a:solidFill>
              </a:rPr>
              <a:t>                                    EPI Pen</a:t>
            </a:r>
          </a:p>
        </p:txBody>
      </p:sp>
      <p:sp>
        <p:nvSpPr>
          <p:cNvPr id="3" name="Content Placeholder 2">
            <a:extLst>
              <a:ext uri="{FF2B5EF4-FFF2-40B4-BE49-F238E27FC236}">
                <a16:creationId xmlns:a16="http://schemas.microsoft.com/office/drawing/2014/main" id="{FCE338F9-3970-4675-9E38-A5E4E66D2E95}"/>
              </a:ext>
            </a:extLst>
          </p:cNvPr>
          <p:cNvSpPr>
            <a:spLocks noGrp="1"/>
          </p:cNvSpPr>
          <p:nvPr>
            <p:ph idx="1"/>
          </p:nvPr>
        </p:nvSpPr>
        <p:spPr>
          <a:xfrm>
            <a:off x="628650" y="1700808"/>
            <a:ext cx="7886700" cy="4476155"/>
          </a:xfrm>
        </p:spPr>
        <p:txBody>
          <a:bodyPr/>
          <a:lstStyle/>
          <a:p>
            <a:pPr marL="0" indent="0">
              <a:buNone/>
            </a:pPr>
            <a:r>
              <a:rPr lang="en-GB" dirty="0">
                <a:solidFill>
                  <a:schemeClr val="bg1"/>
                </a:solidFill>
              </a:rPr>
              <a:t>These effects can reverse severe low blood pressure, wheezing, severe skin itching, hives, and other symptoms of an allergic reaction.</a:t>
            </a:r>
          </a:p>
          <a:p>
            <a:pPr marL="0" indent="0">
              <a:buNone/>
            </a:pPr>
            <a:endParaRPr lang="en-GB" dirty="0">
              <a:solidFill>
                <a:schemeClr val="bg1"/>
              </a:solidFill>
            </a:endParaRPr>
          </a:p>
          <a:p>
            <a:pPr marL="0" indent="0">
              <a:buNone/>
            </a:pPr>
            <a:r>
              <a:rPr lang="en-GB" dirty="0">
                <a:solidFill>
                  <a:schemeClr val="bg1"/>
                </a:solidFill>
              </a:rPr>
              <a:t>EpiPen is injected into the skin or muscle of your outer thigh. In an emergency, this injection can be given through your clothing.</a:t>
            </a:r>
          </a:p>
          <a:p>
            <a:pPr marL="0" indent="0">
              <a:buNone/>
            </a:pPr>
            <a:endParaRPr lang="en-GB" dirty="0">
              <a:solidFill>
                <a:schemeClr val="bg1"/>
              </a:solidFill>
            </a:endParaRPr>
          </a:p>
          <a:p>
            <a:pPr marL="0" indent="0">
              <a:buNone/>
            </a:pPr>
            <a:r>
              <a:rPr lang="en-GB" dirty="0">
                <a:solidFill>
                  <a:schemeClr val="bg1"/>
                </a:solidFill>
              </a:rPr>
              <a:t>Do not use the EpiPen if it has changed colours or has any particles in it, or if the expiration date on the label has passed.</a:t>
            </a:r>
          </a:p>
          <a:p>
            <a:pPr marL="0" indent="0">
              <a:buNone/>
            </a:pPr>
            <a:endParaRPr lang="en-GB" dirty="0">
              <a:solidFill>
                <a:schemeClr val="bg1"/>
              </a:solidFill>
            </a:endParaRPr>
          </a:p>
        </p:txBody>
      </p:sp>
    </p:spTree>
    <p:extLst>
      <p:ext uri="{BB962C8B-B14F-4D97-AF65-F5344CB8AC3E}">
        <p14:creationId xmlns:p14="http://schemas.microsoft.com/office/powerpoint/2010/main" val="1042741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4059-73D0-483D-A901-8A07586FE0BE}"/>
              </a:ext>
            </a:extLst>
          </p:cNvPr>
          <p:cNvSpPr>
            <a:spLocks noGrp="1"/>
          </p:cNvSpPr>
          <p:nvPr>
            <p:ph type="title"/>
          </p:nvPr>
        </p:nvSpPr>
        <p:spPr/>
        <p:txBody>
          <a:bodyPr/>
          <a:lstStyle/>
          <a:p>
            <a:r>
              <a:rPr lang="en-GB" b="1" dirty="0">
                <a:solidFill>
                  <a:schemeClr val="bg1"/>
                </a:solidFill>
              </a:rPr>
              <a:t>                     How to use an Epi Pen </a:t>
            </a:r>
          </a:p>
        </p:txBody>
      </p:sp>
      <p:sp>
        <p:nvSpPr>
          <p:cNvPr id="3" name="Content Placeholder 2">
            <a:extLst>
              <a:ext uri="{FF2B5EF4-FFF2-40B4-BE49-F238E27FC236}">
                <a16:creationId xmlns:a16="http://schemas.microsoft.com/office/drawing/2014/main" id="{4AEE50FD-A947-41B0-82BF-1FB99F9B62BD}"/>
              </a:ext>
            </a:extLst>
          </p:cNvPr>
          <p:cNvSpPr>
            <a:spLocks noGrp="1"/>
          </p:cNvSpPr>
          <p:nvPr>
            <p:ph idx="1"/>
          </p:nvPr>
        </p:nvSpPr>
        <p:spPr/>
        <p:txBody>
          <a:bodyPr/>
          <a:lstStyle/>
          <a:p>
            <a:pPr marL="0" indent="0">
              <a:buNone/>
            </a:pPr>
            <a:r>
              <a:rPr lang="en-GB" dirty="0">
                <a:solidFill>
                  <a:schemeClr val="bg1"/>
                </a:solidFill>
              </a:rPr>
              <a:t>. Call 999</a:t>
            </a:r>
          </a:p>
          <a:p>
            <a:pPr marL="0" indent="0">
              <a:buNone/>
            </a:pPr>
            <a:r>
              <a:rPr lang="en-GB" dirty="0">
                <a:solidFill>
                  <a:schemeClr val="bg1"/>
                </a:solidFill>
              </a:rPr>
              <a:t>.Explain to the operator on the phone the symptoms of your client </a:t>
            </a:r>
          </a:p>
          <a:p>
            <a:pPr marL="0" indent="0">
              <a:buNone/>
            </a:pPr>
            <a:r>
              <a:rPr lang="en-GB" dirty="0">
                <a:solidFill>
                  <a:schemeClr val="bg1"/>
                </a:solidFill>
              </a:rPr>
              <a:t>they will confirm that they can use the epi pen. </a:t>
            </a:r>
          </a:p>
          <a:p>
            <a:pPr marL="0" indent="0">
              <a:buNone/>
            </a:pPr>
            <a:r>
              <a:rPr lang="en-GB" dirty="0">
                <a:solidFill>
                  <a:schemeClr val="bg1"/>
                </a:solidFill>
              </a:rPr>
              <a:t>.The operator will talk you through how to use. </a:t>
            </a:r>
          </a:p>
          <a:p>
            <a:pPr marL="0" indent="0">
              <a:buNone/>
            </a:pPr>
            <a:r>
              <a:rPr lang="en-GB" dirty="0">
                <a:solidFill>
                  <a:schemeClr val="bg1"/>
                </a:solidFill>
              </a:rPr>
              <a:t>. Inject the epi pen into the leg muscle.</a:t>
            </a:r>
          </a:p>
          <a:p>
            <a:pPr marL="0" indent="0">
              <a:buNone/>
            </a:pPr>
            <a:r>
              <a:rPr lang="en-GB" dirty="0">
                <a:solidFill>
                  <a:schemeClr val="bg1"/>
                </a:solidFill>
              </a:rPr>
              <a:t>.wait and hold for 10 down for seconds</a:t>
            </a:r>
          </a:p>
          <a:p>
            <a:pPr marL="0" indent="0">
              <a:buNone/>
            </a:pPr>
            <a:r>
              <a:rPr lang="en-GB" dirty="0">
                <a:solidFill>
                  <a:schemeClr val="bg1"/>
                </a:solidFill>
              </a:rPr>
              <a:t>.if there isn’t instant relief then a 2</a:t>
            </a:r>
            <a:r>
              <a:rPr lang="en-GB" baseline="30000" dirty="0">
                <a:solidFill>
                  <a:schemeClr val="bg1"/>
                </a:solidFill>
              </a:rPr>
              <a:t>nd</a:t>
            </a:r>
            <a:r>
              <a:rPr lang="en-GB" dirty="0">
                <a:solidFill>
                  <a:schemeClr val="bg1"/>
                </a:solidFill>
              </a:rPr>
              <a:t> auto injector may need to be used.</a:t>
            </a:r>
          </a:p>
          <a:p>
            <a:pPr marL="0" indent="0">
              <a:buNone/>
            </a:pPr>
            <a:endParaRPr lang="en-GB" dirty="0">
              <a:solidFill>
                <a:schemeClr val="bg1"/>
              </a:solidFill>
            </a:endParaRPr>
          </a:p>
        </p:txBody>
      </p:sp>
    </p:spTree>
    <p:extLst>
      <p:ext uri="{BB962C8B-B14F-4D97-AF65-F5344CB8AC3E}">
        <p14:creationId xmlns:p14="http://schemas.microsoft.com/office/powerpoint/2010/main" val="409989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7D32-A3AE-42D8-BBFD-7C8AE580580F}"/>
              </a:ext>
            </a:extLst>
          </p:cNvPr>
          <p:cNvSpPr>
            <a:spLocks noGrp="1"/>
          </p:cNvSpPr>
          <p:nvPr>
            <p:ph type="title"/>
          </p:nvPr>
        </p:nvSpPr>
        <p:spPr/>
        <p:txBody>
          <a:bodyPr/>
          <a:lstStyle/>
          <a:p>
            <a:r>
              <a:rPr lang="en-GB" b="1" dirty="0">
                <a:solidFill>
                  <a:schemeClr val="bg1"/>
                </a:solidFill>
              </a:rPr>
              <a:t>                          </a:t>
            </a:r>
            <a:r>
              <a:rPr lang="en-GB" b="1" u="sng" dirty="0">
                <a:solidFill>
                  <a:schemeClr val="bg1"/>
                </a:solidFill>
              </a:rPr>
              <a:t>Steiner Line   </a:t>
            </a:r>
          </a:p>
        </p:txBody>
      </p:sp>
      <p:pic>
        <p:nvPicPr>
          <p:cNvPr id="6" name="Picture 5">
            <a:extLst>
              <a:ext uri="{FF2B5EF4-FFF2-40B4-BE49-F238E27FC236}">
                <a16:creationId xmlns:a16="http://schemas.microsoft.com/office/drawing/2014/main" id="{3812B113-2772-4F85-81A9-5AD24294DF41}"/>
              </a:ext>
            </a:extLst>
          </p:cNvPr>
          <p:cNvPicPr>
            <a:picLocks noChangeAspect="1"/>
          </p:cNvPicPr>
          <p:nvPr/>
        </p:nvPicPr>
        <p:blipFill>
          <a:blip r:embed="rId2"/>
          <a:stretch>
            <a:fillRect/>
          </a:stretch>
        </p:blipFill>
        <p:spPr>
          <a:xfrm>
            <a:off x="755576" y="1690689"/>
            <a:ext cx="7200800" cy="4742104"/>
          </a:xfrm>
          <a:prstGeom prst="rect">
            <a:avLst/>
          </a:prstGeom>
        </p:spPr>
      </p:pic>
    </p:spTree>
    <p:extLst>
      <p:ext uri="{BB962C8B-B14F-4D97-AF65-F5344CB8AC3E}">
        <p14:creationId xmlns:p14="http://schemas.microsoft.com/office/powerpoint/2010/main" val="2856244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5C54-C973-4E95-A7AD-2A5D8BF924F5}"/>
              </a:ext>
            </a:extLst>
          </p:cNvPr>
          <p:cNvSpPr>
            <a:spLocks noGrp="1"/>
          </p:cNvSpPr>
          <p:nvPr>
            <p:ph type="title"/>
          </p:nvPr>
        </p:nvSpPr>
        <p:spPr>
          <a:xfrm>
            <a:off x="628650" y="365127"/>
            <a:ext cx="7886700" cy="111546"/>
          </a:xfrm>
        </p:spPr>
        <p:txBody>
          <a:bodyPr>
            <a:normAutofit fontScale="90000"/>
          </a:bodyPr>
          <a:lstStyle/>
          <a:p>
            <a:endParaRPr lang="en-GB" dirty="0"/>
          </a:p>
        </p:txBody>
      </p:sp>
      <p:pic>
        <p:nvPicPr>
          <p:cNvPr id="4" name="Content Placeholder 3">
            <a:extLst>
              <a:ext uri="{FF2B5EF4-FFF2-40B4-BE49-F238E27FC236}">
                <a16:creationId xmlns:a16="http://schemas.microsoft.com/office/drawing/2014/main" id="{80B18B65-B750-4C03-9F35-1E4AD9B92630}"/>
              </a:ext>
            </a:extLst>
          </p:cNvPr>
          <p:cNvPicPr>
            <a:picLocks noGrp="1" noChangeAspect="1"/>
          </p:cNvPicPr>
          <p:nvPr>
            <p:ph idx="1"/>
          </p:nvPr>
        </p:nvPicPr>
        <p:blipFill>
          <a:blip r:embed="rId2"/>
          <a:stretch>
            <a:fillRect/>
          </a:stretch>
        </p:blipFill>
        <p:spPr>
          <a:xfrm>
            <a:off x="1115616" y="1203991"/>
            <a:ext cx="6912768" cy="5040560"/>
          </a:xfrm>
          <a:prstGeom prst="rect">
            <a:avLst/>
          </a:prstGeom>
        </p:spPr>
      </p:pic>
    </p:spTree>
    <p:extLst>
      <p:ext uri="{BB962C8B-B14F-4D97-AF65-F5344CB8AC3E}">
        <p14:creationId xmlns:p14="http://schemas.microsoft.com/office/powerpoint/2010/main" val="3323337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1376-2BC4-9440-B2D6-890D8527F5F7}"/>
              </a:ext>
            </a:extLst>
          </p:cNvPr>
          <p:cNvSpPr>
            <a:spLocks noGrp="1"/>
          </p:cNvSpPr>
          <p:nvPr>
            <p:ph type="title"/>
          </p:nvPr>
        </p:nvSpPr>
        <p:spPr>
          <a:xfrm>
            <a:off x="628650" y="345461"/>
            <a:ext cx="7886700" cy="1325563"/>
          </a:xfrm>
        </p:spPr>
        <p:txBody>
          <a:bodyPr/>
          <a:lstStyle/>
          <a:p>
            <a:pPr algn="ctr"/>
            <a:r>
              <a:rPr lang="en-US" b="1" dirty="0">
                <a:solidFill>
                  <a:schemeClr val="bg1"/>
                </a:solidFill>
                <a:latin typeface="Calibri" panose="020F0502020204030204" pitchFamily="34" charset="0"/>
                <a:cs typeface="Calibri" panose="020F0502020204030204" pitchFamily="34" charset="0"/>
              </a:rPr>
              <a:t>DERMAL FILLERS DAY 1</a:t>
            </a:r>
          </a:p>
        </p:txBody>
      </p:sp>
      <p:sp>
        <p:nvSpPr>
          <p:cNvPr id="3" name="Content Placeholder 2">
            <a:extLst>
              <a:ext uri="{FF2B5EF4-FFF2-40B4-BE49-F238E27FC236}">
                <a16:creationId xmlns:a16="http://schemas.microsoft.com/office/drawing/2014/main" id="{3F087E78-B8B9-7E43-BBF1-3C00FF796E01}"/>
              </a:ext>
            </a:extLst>
          </p:cNvPr>
          <p:cNvSpPr>
            <a:spLocks noGrp="1"/>
          </p:cNvSpPr>
          <p:nvPr>
            <p:ph sz="half" idx="1"/>
          </p:nvPr>
        </p:nvSpPr>
        <p:spPr>
          <a:xfrm>
            <a:off x="628650" y="2060848"/>
            <a:ext cx="7886700" cy="3672407"/>
          </a:xfrm>
        </p:spPr>
        <p:txBody>
          <a:bodyPr>
            <a:normAutofit fontScale="92500" lnSpcReduction="20000"/>
          </a:bodyPr>
          <a:lstStyle/>
          <a:p>
            <a:r>
              <a:rPr lang="en-GB" sz="2400" dirty="0">
                <a:solidFill>
                  <a:schemeClr val="bg1"/>
                </a:solidFill>
              </a:rPr>
              <a:t>10am: Welcome &amp; intro to course</a:t>
            </a:r>
          </a:p>
          <a:p>
            <a:endParaRPr lang="en-GB" sz="2400" dirty="0">
              <a:solidFill>
                <a:schemeClr val="bg1"/>
              </a:solidFill>
            </a:endParaRPr>
          </a:p>
          <a:p>
            <a:r>
              <a:rPr lang="en-GB" sz="2400" dirty="0">
                <a:solidFill>
                  <a:schemeClr val="bg1"/>
                </a:solidFill>
              </a:rPr>
              <a:t>10.15-12.00: Hyaluronic acid, Different filler brands and choosing the correct one, consultation process, post treatment guidelines</a:t>
            </a:r>
          </a:p>
          <a:p>
            <a:endParaRPr lang="en-GB" sz="2400" dirty="0">
              <a:solidFill>
                <a:schemeClr val="bg1"/>
              </a:solidFill>
            </a:endParaRPr>
          </a:p>
          <a:p>
            <a:r>
              <a:rPr lang="en-GB" sz="2400" dirty="0">
                <a:solidFill>
                  <a:schemeClr val="bg1"/>
                </a:solidFill>
              </a:rPr>
              <a:t>12.00-13.00: LUNCH</a:t>
            </a:r>
          </a:p>
          <a:p>
            <a:endParaRPr lang="en-GB" sz="2400" dirty="0">
              <a:solidFill>
                <a:schemeClr val="bg1"/>
              </a:solidFill>
            </a:endParaRPr>
          </a:p>
          <a:p>
            <a:r>
              <a:rPr lang="en-GB" sz="2400" dirty="0">
                <a:solidFill>
                  <a:schemeClr val="bg1"/>
                </a:solidFill>
              </a:rPr>
              <a:t>13.00 Health &amp; safety, clinical waste and sharps, numbing protocol, first aid, anaphylaxis and EpiPen</a:t>
            </a:r>
          </a:p>
          <a:p>
            <a:endParaRPr lang="en-GB" sz="2400" dirty="0">
              <a:solidFill>
                <a:schemeClr val="bg1"/>
              </a:solidFill>
            </a:endParaRPr>
          </a:p>
          <a:p>
            <a:r>
              <a:rPr lang="en-GB" sz="2400" dirty="0">
                <a:solidFill>
                  <a:schemeClr val="bg1"/>
                </a:solidFill>
              </a:rPr>
              <a:t>15.00 live lip model </a:t>
            </a:r>
          </a:p>
        </p:txBody>
      </p:sp>
    </p:spTree>
    <p:extLst>
      <p:ext uri="{BB962C8B-B14F-4D97-AF65-F5344CB8AC3E}">
        <p14:creationId xmlns:p14="http://schemas.microsoft.com/office/powerpoint/2010/main" val="182691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3028-EBE8-4806-B48E-3FA66837C168}"/>
              </a:ext>
            </a:extLst>
          </p:cNvPr>
          <p:cNvSpPr>
            <a:spLocks noGrp="1"/>
          </p:cNvSpPr>
          <p:nvPr>
            <p:ph type="title"/>
          </p:nvPr>
        </p:nvSpPr>
        <p:spPr>
          <a:xfrm>
            <a:off x="2843808" y="-243408"/>
            <a:ext cx="5671542" cy="1325563"/>
          </a:xfrm>
        </p:spPr>
        <p:txBody>
          <a:bodyPr/>
          <a:lstStyle/>
          <a:p>
            <a:r>
              <a:rPr lang="en-GB" b="1" u="sng" dirty="0">
                <a:solidFill>
                  <a:schemeClr val="bg1"/>
                </a:solidFill>
              </a:rPr>
              <a:t>Students work</a:t>
            </a:r>
          </a:p>
        </p:txBody>
      </p:sp>
      <p:pic>
        <p:nvPicPr>
          <p:cNvPr id="5" name="Picture 4">
            <a:extLst>
              <a:ext uri="{FF2B5EF4-FFF2-40B4-BE49-F238E27FC236}">
                <a16:creationId xmlns:a16="http://schemas.microsoft.com/office/drawing/2014/main" id="{A611923A-160E-4CD9-8B42-4E5380995948}"/>
              </a:ext>
            </a:extLst>
          </p:cNvPr>
          <p:cNvPicPr>
            <a:picLocks noChangeAspect="1"/>
          </p:cNvPicPr>
          <p:nvPr/>
        </p:nvPicPr>
        <p:blipFill rotWithShape="1">
          <a:blip r:embed="rId2"/>
          <a:srcRect t="25729" b="14237"/>
          <a:stretch/>
        </p:blipFill>
        <p:spPr>
          <a:xfrm>
            <a:off x="5076056" y="1988840"/>
            <a:ext cx="3568949" cy="4637129"/>
          </a:xfrm>
          <a:prstGeom prst="rect">
            <a:avLst/>
          </a:prstGeom>
        </p:spPr>
      </p:pic>
      <p:pic>
        <p:nvPicPr>
          <p:cNvPr id="6" name="Picture 5">
            <a:extLst>
              <a:ext uri="{FF2B5EF4-FFF2-40B4-BE49-F238E27FC236}">
                <a16:creationId xmlns:a16="http://schemas.microsoft.com/office/drawing/2014/main" id="{52F44888-C9B4-4535-89D9-ADCA1613C5B1}"/>
              </a:ext>
            </a:extLst>
          </p:cNvPr>
          <p:cNvPicPr>
            <a:picLocks noChangeAspect="1"/>
          </p:cNvPicPr>
          <p:nvPr/>
        </p:nvPicPr>
        <p:blipFill rotWithShape="1">
          <a:blip r:embed="rId3"/>
          <a:srcRect l="368" t="18499" r="252" b="35301"/>
          <a:stretch/>
        </p:blipFill>
        <p:spPr>
          <a:xfrm>
            <a:off x="258577" y="2204864"/>
            <a:ext cx="4508933" cy="4536504"/>
          </a:xfrm>
          <a:prstGeom prst="rect">
            <a:avLst/>
          </a:prstGeom>
        </p:spPr>
      </p:pic>
      <p:sp>
        <p:nvSpPr>
          <p:cNvPr id="8" name="Content Placeholder 7">
            <a:extLst>
              <a:ext uri="{FF2B5EF4-FFF2-40B4-BE49-F238E27FC236}">
                <a16:creationId xmlns:a16="http://schemas.microsoft.com/office/drawing/2014/main" id="{CE541EB5-A453-4BB4-86CE-7F15042418D2}"/>
              </a:ext>
            </a:extLst>
          </p:cNvPr>
          <p:cNvSpPr>
            <a:spLocks noGrp="1"/>
          </p:cNvSpPr>
          <p:nvPr>
            <p:ph idx="1"/>
          </p:nvPr>
        </p:nvSpPr>
        <p:spPr>
          <a:xfrm>
            <a:off x="628650" y="663276"/>
            <a:ext cx="2359174" cy="1325564"/>
          </a:xfrm>
        </p:spPr>
        <p:txBody>
          <a:bodyPr/>
          <a:lstStyle/>
          <a:p>
            <a:pPr marL="0" indent="0">
              <a:buNone/>
            </a:pPr>
            <a:r>
              <a:rPr lang="en-GB" dirty="0">
                <a:solidFill>
                  <a:schemeClr val="bg1"/>
                </a:solidFill>
              </a:rPr>
              <a:t>Filler queen by Rebecca </a:t>
            </a:r>
          </a:p>
        </p:txBody>
      </p:sp>
      <p:sp>
        <p:nvSpPr>
          <p:cNvPr id="9" name="TextBox 8">
            <a:extLst>
              <a:ext uri="{FF2B5EF4-FFF2-40B4-BE49-F238E27FC236}">
                <a16:creationId xmlns:a16="http://schemas.microsoft.com/office/drawing/2014/main" id="{27203DD8-EC90-4E5B-BF8C-CAA4FBD1C6A8}"/>
              </a:ext>
            </a:extLst>
          </p:cNvPr>
          <p:cNvSpPr txBox="1"/>
          <p:nvPr/>
        </p:nvSpPr>
        <p:spPr>
          <a:xfrm>
            <a:off x="5320903" y="980728"/>
            <a:ext cx="3079254" cy="369332"/>
          </a:xfrm>
          <a:prstGeom prst="rect">
            <a:avLst/>
          </a:prstGeom>
          <a:noFill/>
        </p:spPr>
        <p:txBody>
          <a:bodyPr wrap="square" rtlCol="0">
            <a:spAutoFit/>
          </a:bodyPr>
          <a:lstStyle/>
          <a:p>
            <a:r>
              <a:rPr lang="en-GB" dirty="0" err="1">
                <a:solidFill>
                  <a:schemeClr val="bg1"/>
                </a:solidFill>
              </a:rPr>
              <a:t>Prettylittlefaces_x</a:t>
            </a:r>
            <a:r>
              <a:rPr lang="en-GB" dirty="0">
                <a:solidFill>
                  <a:schemeClr val="bg1"/>
                </a:solidFill>
              </a:rPr>
              <a:t> by Rai </a:t>
            </a:r>
          </a:p>
        </p:txBody>
      </p:sp>
    </p:spTree>
    <p:extLst>
      <p:ext uri="{BB962C8B-B14F-4D97-AF65-F5344CB8AC3E}">
        <p14:creationId xmlns:p14="http://schemas.microsoft.com/office/powerpoint/2010/main" val="1626737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A0C4-C542-40B1-9A5F-EE60AD3CBE5E}"/>
              </a:ext>
            </a:extLst>
          </p:cNvPr>
          <p:cNvSpPr>
            <a:spLocks noGrp="1"/>
          </p:cNvSpPr>
          <p:nvPr>
            <p:ph type="title"/>
          </p:nvPr>
        </p:nvSpPr>
        <p:spPr>
          <a:xfrm>
            <a:off x="4139952" y="365126"/>
            <a:ext cx="4375398" cy="1325563"/>
          </a:xfrm>
        </p:spPr>
        <p:txBody>
          <a:bodyPr/>
          <a:lstStyle/>
          <a:p>
            <a:r>
              <a:rPr lang="en-GB" b="1" u="sng" dirty="0">
                <a:solidFill>
                  <a:schemeClr val="bg1"/>
                </a:solidFill>
              </a:rPr>
              <a:t>Student work</a:t>
            </a:r>
          </a:p>
        </p:txBody>
      </p:sp>
      <p:pic>
        <p:nvPicPr>
          <p:cNvPr id="4" name="Content Placeholder 3">
            <a:extLst>
              <a:ext uri="{FF2B5EF4-FFF2-40B4-BE49-F238E27FC236}">
                <a16:creationId xmlns:a16="http://schemas.microsoft.com/office/drawing/2014/main" id="{5D76D583-6489-46BA-BEFA-94514D250200}"/>
              </a:ext>
            </a:extLst>
          </p:cNvPr>
          <p:cNvPicPr>
            <a:picLocks noGrp="1" noChangeAspect="1"/>
          </p:cNvPicPr>
          <p:nvPr>
            <p:ph idx="1"/>
          </p:nvPr>
        </p:nvPicPr>
        <p:blipFill rotWithShape="1">
          <a:blip r:embed="rId2"/>
          <a:srcRect l="3440" t="28574" r="-1" b="28400"/>
          <a:stretch/>
        </p:blipFill>
        <p:spPr>
          <a:xfrm>
            <a:off x="179512" y="205784"/>
            <a:ext cx="3285411" cy="3168352"/>
          </a:xfrm>
          <a:prstGeom prst="rect">
            <a:avLst/>
          </a:prstGeom>
        </p:spPr>
      </p:pic>
      <p:sp>
        <p:nvSpPr>
          <p:cNvPr id="5" name="TextBox 4">
            <a:extLst>
              <a:ext uri="{FF2B5EF4-FFF2-40B4-BE49-F238E27FC236}">
                <a16:creationId xmlns:a16="http://schemas.microsoft.com/office/drawing/2014/main" id="{B5F801D5-473E-4861-9C95-E8B490F3D184}"/>
              </a:ext>
            </a:extLst>
          </p:cNvPr>
          <p:cNvSpPr txBox="1"/>
          <p:nvPr/>
        </p:nvSpPr>
        <p:spPr>
          <a:xfrm>
            <a:off x="3563888" y="2348880"/>
            <a:ext cx="3168352" cy="369332"/>
          </a:xfrm>
          <a:prstGeom prst="rect">
            <a:avLst/>
          </a:prstGeom>
          <a:noFill/>
        </p:spPr>
        <p:txBody>
          <a:bodyPr wrap="square" rtlCol="0">
            <a:spAutoFit/>
          </a:bodyPr>
          <a:lstStyle/>
          <a:p>
            <a:r>
              <a:rPr lang="en-GB" dirty="0" err="1"/>
              <a:t>Spmubyeva</a:t>
            </a:r>
            <a:endParaRPr lang="en-GB" dirty="0"/>
          </a:p>
        </p:txBody>
      </p:sp>
    </p:spTree>
    <p:extLst>
      <p:ext uri="{BB962C8B-B14F-4D97-AF65-F5344CB8AC3E}">
        <p14:creationId xmlns:p14="http://schemas.microsoft.com/office/powerpoint/2010/main" val="2260021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184B-4BE6-48A9-BF13-5C3F6079B5E2}"/>
              </a:ext>
            </a:extLst>
          </p:cNvPr>
          <p:cNvSpPr>
            <a:spLocks noGrp="1"/>
          </p:cNvSpPr>
          <p:nvPr>
            <p:ph type="title"/>
          </p:nvPr>
        </p:nvSpPr>
        <p:spPr>
          <a:xfrm>
            <a:off x="3059832" y="476672"/>
            <a:ext cx="4447406" cy="759618"/>
          </a:xfrm>
        </p:spPr>
        <p:txBody>
          <a:bodyPr/>
          <a:lstStyle/>
          <a:p>
            <a:r>
              <a:rPr lang="en-GB" u="sng" dirty="0">
                <a:solidFill>
                  <a:schemeClr val="bg1"/>
                </a:solidFill>
              </a:rPr>
              <a:t>Student Work</a:t>
            </a:r>
          </a:p>
        </p:txBody>
      </p:sp>
      <p:pic>
        <p:nvPicPr>
          <p:cNvPr id="4" name="Content Placeholder 3">
            <a:extLst>
              <a:ext uri="{FF2B5EF4-FFF2-40B4-BE49-F238E27FC236}">
                <a16:creationId xmlns:a16="http://schemas.microsoft.com/office/drawing/2014/main" id="{4015E80E-265A-45A3-B840-D451456DF7ED}"/>
              </a:ext>
            </a:extLst>
          </p:cNvPr>
          <p:cNvPicPr>
            <a:picLocks noGrp="1" noChangeAspect="1"/>
          </p:cNvPicPr>
          <p:nvPr>
            <p:ph idx="1"/>
          </p:nvPr>
        </p:nvPicPr>
        <p:blipFill rotWithShape="1">
          <a:blip r:embed="rId2"/>
          <a:srcRect l="-141" t="28574" r="-1" b="28400"/>
          <a:stretch/>
        </p:blipFill>
        <p:spPr>
          <a:xfrm>
            <a:off x="179512" y="1196752"/>
            <a:ext cx="3164398" cy="4135206"/>
          </a:xfrm>
          <a:prstGeom prst="rect">
            <a:avLst/>
          </a:prstGeom>
        </p:spPr>
      </p:pic>
      <p:sp>
        <p:nvSpPr>
          <p:cNvPr id="6" name="TextBox 5">
            <a:extLst>
              <a:ext uri="{FF2B5EF4-FFF2-40B4-BE49-F238E27FC236}">
                <a16:creationId xmlns:a16="http://schemas.microsoft.com/office/drawing/2014/main" id="{11932209-0C89-4A5B-BC22-E57BEFFE4974}"/>
              </a:ext>
            </a:extLst>
          </p:cNvPr>
          <p:cNvSpPr txBox="1"/>
          <p:nvPr/>
        </p:nvSpPr>
        <p:spPr>
          <a:xfrm>
            <a:off x="3663355" y="1556792"/>
            <a:ext cx="3240360" cy="369332"/>
          </a:xfrm>
          <a:prstGeom prst="rect">
            <a:avLst/>
          </a:prstGeom>
          <a:noFill/>
        </p:spPr>
        <p:txBody>
          <a:bodyPr wrap="square" rtlCol="0">
            <a:spAutoFit/>
          </a:bodyPr>
          <a:lstStyle/>
          <a:p>
            <a:r>
              <a:rPr lang="en-GB" dirty="0" err="1">
                <a:solidFill>
                  <a:schemeClr val="bg1"/>
                </a:solidFill>
              </a:rPr>
              <a:t>Enhanced.aestheticsxx</a:t>
            </a:r>
            <a:endParaRPr lang="en-GB" dirty="0">
              <a:solidFill>
                <a:schemeClr val="bg1"/>
              </a:solidFill>
            </a:endParaRPr>
          </a:p>
        </p:txBody>
      </p:sp>
      <p:pic>
        <p:nvPicPr>
          <p:cNvPr id="7" name="Picture 6">
            <a:extLst>
              <a:ext uri="{FF2B5EF4-FFF2-40B4-BE49-F238E27FC236}">
                <a16:creationId xmlns:a16="http://schemas.microsoft.com/office/drawing/2014/main" id="{49AA37E1-F889-4F9E-A5A4-EFEA1C6523EF}"/>
              </a:ext>
            </a:extLst>
          </p:cNvPr>
          <p:cNvPicPr>
            <a:picLocks noChangeAspect="1"/>
          </p:cNvPicPr>
          <p:nvPr/>
        </p:nvPicPr>
        <p:blipFill rotWithShape="1">
          <a:blip r:embed="rId3"/>
          <a:srcRect l="2279" t="32150" b="35300"/>
          <a:stretch/>
        </p:blipFill>
        <p:spPr>
          <a:xfrm>
            <a:off x="4060922" y="3212976"/>
            <a:ext cx="4653542" cy="3354656"/>
          </a:xfrm>
          <a:prstGeom prst="rect">
            <a:avLst/>
          </a:prstGeom>
        </p:spPr>
      </p:pic>
      <p:sp>
        <p:nvSpPr>
          <p:cNvPr id="8" name="TextBox 7">
            <a:extLst>
              <a:ext uri="{FF2B5EF4-FFF2-40B4-BE49-F238E27FC236}">
                <a16:creationId xmlns:a16="http://schemas.microsoft.com/office/drawing/2014/main" id="{27214992-2A4E-4272-8992-193BF75CAF78}"/>
              </a:ext>
            </a:extLst>
          </p:cNvPr>
          <p:cNvSpPr txBox="1"/>
          <p:nvPr/>
        </p:nvSpPr>
        <p:spPr>
          <a:xfrm>
            <a:off x="5364088" y="2729874"/>
            <a:ext cx="3456384" cy="369332"/>
          </a:xfrm>
          <a:prstGeom prst="rect">
            <a:avLst/>
          </a:prstGeom>
          <a:noFill/>
        </p:spPr>
        <p:txBody>
          <a:bodyPr wrap="square" rtlCol="0">
            <a:spAutoFit/>
          </a:bodyPr>
          <a:lstStyle/>
          <a:p>
            <a:r>
              <a:rPr lang="en-GB" dirty="0" err="1">
                <a:solidFill>
                  <a:schemeClr val="bg1"/>
                </a:solidFill>
              </a:rPr>
              <a:t>Inject_with_love</a:t>
            </a:r>
            <a:endParaRPr lang="en-GB" dirty="0">
              <a:solidFill>
                <a:schemeClr val="bg1"/>
              </a:solidFill>
            </a:endParaRPr>
          </a:p>
        </p:txBody>
      </p:sp>
    </p:spTree>
    <p:extLst>
      <p:ext uri="{BB962C8B-B14F-4D97-AF65-F5344CB8AC3E}">
        <p14:creationId xmlns:p14="http://schemas.microsoft.com/office/powerpoint/2010/main" val="3325700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7886700" cy="1325563"/>
          </a:xfrm>
        </p:spPr>
        <p:txBody>
          <a:bodyPr/>
          <a:lstStyle/>
          <a:p>
            <a:pPr algn="ctr"/>
            <a:r>
              <a:rPr lang="en-GB" b="1" dirty="0">
                <a:solidFill>
                  <a:schemeClr val="bg1"/>
                </a:solidFill>
                <a:latin typeface="+mn-lt"/>
              </a:rPr>
              <a:t>Day 2 Dermal Fillers</a:t>
            </a:r>
          </a:p>
        </p:txBody>
      </p:sp>
    </p:spTree>
    <p:extLst>
      <p:ext uri="{BB962C8B-B14F-4D97-AF65-F5344CB8AC3E}">
        <p14:creationId xmlns:p14="http://schemas.microsoft.com/office/powerpoint/2010/main" val="2687715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bg1"/>
                </a:solidFill>
                <a:latin typeface="+mn-lt"/>
              </a:rPr>
              <a:t>INJECTION TECHNIQUES</a:t>
            </a:r>
          </a:p>
        </p:txBody>
      </p:sp>
      <p:sp>
        <p:nvSpPr>
          <p:cNvPr id="3" name="TextBox 2">
            <a:extLst>
              <a:ext uri="{FF2B5EF4-FFF2-40B4-BE49-F238E27FC236}">
                <a16:creationId xmlns:a16="http://schemas.microsoft.com/office/drawing/2014/main" id="{A2BFD6FD-8053-467B-9A22-354582A979B9}"/>
              </a:ext>
            </a:extLst>
          </p:cNvPr>
          <p:cNvSpPr txBox="1"/>
          <p:nvPr/>
        </p:nvSpPr>
        <p:spPr>
          <a:xfrm>
            <a:off x="1007604" y="1226533"/>
            <a:ext cx="7128792" cy="3385542"/>
          </a:xfrm>
          <a:prstGeom prst="rect">
            <a:avLst/>
          </a:prstGeom>
          <a:noFill/>
        </p:spPr>
        <p:txBody>
          <a:bodyPr wrap="square" rtlCol="0">
            <a:spAutoFit/>
          </a:bodyPr>
          <a:lstStyle/>
          <a:p>
            <a:r>
              <a:rPr lang="en-US" sz="2800" dirty="0">
                <a:solidFill>
                  <a:schemeClr val="bg1"/>
                </a:solidFill>
              </a:rPr>
              <a:t>Retrograde Linear thread</a:t>
            </a:r>
          </a:p>
          <a:p>
            <a:endParaRPr lang="en-US" sz="2800" dirty="0">
              <a:solidFill>
                <a:schemeClr val="bg1"/>
              </a:solidFill>
            </a:endParaRPr>
          </a:p>
          <a:p>
            <a:r>
              <a:rPr lang="en-US" sz="2800" dirty="0">
                <a:solidFill>
                  <a:schemeClr val="bg1"/>
                </a:solidFill>
              </a:rPr>
              <a:t>We inject 1 bar or 0.1 at a time.</a:t>
            </a:r>
          </a:p>
          <a:p>
            <a:r>
              <a:rPr lang="en-US" sz="2800" dirty="0">
                <a:solidFill>
                  <a:schemeClr val="bg1"/>
                </a:solidFill>
              </a:rPr>
              <a:t>We have 9 injections all together.</a:t>
            </a:r>
          </a:p>
          <a:p>
            <a:r>
              <a:rPr lang="en-US" sz="2800" dirty="0">
                <a:solidFill>
                  <a:schemeClr val="bg1"/>
                </a:solidFill>
              </a:rPr>
              <a:t> </a:t>
            </a:r>
          </a:p>
          <a:p>
            <a:endParaRPr lang="en-US" sz="2800" dirty="0">
              <a:solidFill>
                <a:schemeClr val="bg1"/>
              </a:solidFill>
            </a:endParaRPr>
          </a:p>
          <a:p>
            <a:r>
              <a:rPr lang="en-US" sz="2800" dirty="0">
                <a:solidFill>
                  <a:schemeClr val="bg1"/>
                </a:solidFill>
              </a:rPr>
              <a:t> </a:t>
            </a:r>
          </a:p>
          <a:p>
            <a:endParaRPr lang="en-US" dirty="0"/>
          </a:p>
        </p:txBody>
      </p:sp>
      <p:pic>
        <p:nvPicPr>
          <p:cNvPr id="4" name="Picture 3">
            <a:extLst>
              <a:ext uri="{FF2B5EF4-FFF2-40B4-BE49-F238E27FC236}">
                <a16:creationId xmlns:a16="http://schemas.microsoft.com/office/drawing/2014/main" id="{020B2D85-76D1-4D68-9255-546CA6D78E34}"/>
              </a:ext>
            </a:extLst>
          </p:cNvPr>
          <p:cNvPicPr>
            <a:picLocks noChangeAspect="1"/>
          </p:cNvPicPr>
          <p:nvPr/>
        </p:nvPicPr>
        <p:blipFill rotWithShape="1">
          <a:blip r:embed="rId2"/>
          <a:srcRect t="29000" b="27951"/>
          <a:stretch/>
        </p:blipFill>
        <p:spPr>
          <a:xfrm>
            <a:off x="2699792" y="3717032"/>
            <a:ext cx="3168763" cy="2952328"/>
          </a:xfrm>
          <a:prstGeom prst="rect">
            <a:avLst/>
          </a:prstGeom>
        </p:spPr>
      </p:pic>
    </p:spTree>
    <p:extLst>
      <p:ext uri="{BB962C8B-B14F-4D97-AF65-F5344CB8AC3E}">
        <p14:creationId xmlns:p14="http://schemas.microsoft.com/office/powerpoint/2010/main" val="4243094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04F1-CE43-47D5-BB99-8CABC3901B13}"/>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D55E9B99-39ED-4A03-8C30-5B0B0596A05D}"/>
              </a:ext>
            </a:extLst>
          </p:cNvPr>
          <p:cNvPicPr>
            <a:picLocks noGrp="1" noChangeAspect="1"/>
          </p:cNvPicPr>
          <p:nvPr>
            <p:ph idx="1"/>
          </p:nvPr>
        </p:nvPicPr>
        <p:blipFill>
          <a:blip r:embed="rId2"/>
          <a:stretch>
            <a:fillRect/>
          </a:stretch>
        </p:blipFill>
        <p:spPr>
          <a:xfrm>
            <a:off x="323528" y="1027907"/>
            <a:ext cx="7928409" cy="5285606"/>
          </a:xfrm>
          <a:prstGeom prst="rect">
            <a:avLst/>
          </a:prstGeom>
        </p:spPr>
      </p:pic>
    </p:spTree>
    <p:extLst>
      <p:ext uri="{BB962C8B-B14F-4D97-AF65-F5344CB8AC3E}">
        <p14:creationId xmlns:p14="http://schemas.microsoft.com/office/powerpoint/2010/main" val="699143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6657E-8FD5-4E14-9920-23F2CCA5081C}"/>
              </a:ext>
            </a:extLst>
          </p:cNvPr>
          <p:cNvSpPr>
            <a:spLocks noGrp="1"/>
          </p:cNvSpPr>
          <p:nvPr>
            <p:ph type="ctrTitle"/>
          </p:nvPr>
        </p:nvSpPr>
        <p:spPr>
          <a:xfrm>
            <a:off x="249490" y="332656"/>
            <a:ext cx="7317432" cy="1010493"/>
          </a:xfrm>
        </p:spPr>
        <p:txBody>
          <a:bodyPr/>
          <a:lstStyle/>
          <a:p>
            <a:r>
              <a:rPr lang="en-GB" b="1" dirty="0">
                <a:solidFill>
                  <a:schemeClr val="bg1"/>
                </a:solidFill>
              </a:rPr>
              <a:t>Safe lip injections</a:t>
            </a:r>
          </a:p>
        </p:txBody>
      </p:sp>
      <p:sp>
        <p:nvSpPr>
          <p:cNvPr id="5" name="Subtitle 4">
            <a:extLst>
              <a:ext uri="{FF2B5EF4-FFF2-40B4-BE49-F238E27FC236}">
                <a16:creationId xmlns:a16="http://schemas.microsoft.com/office/drawing/2014/main" id="{64B0C3CF-4F71-4059-B1B1-34CED806E2D3}"/>
              </a:ext>
            </a:extLst>
          </p:cNvPr>
          <p:cNvSpPr>
            <a:spLocks noGrp="1"/>
          </p:cNvSpPr>
          <p:nvPr>
            <p:ph type="subTitle" idx="1"/>
          </p:nvPr>
        </p:nvSpPr>
        <p:spPr>
          <a:xfrm>
            <a:off x="611560" y="1773238"/>
            <a:ext cx="6858000" cy="4608090"/>
          </a:xfrm>
        </p:spPr>
        <p:txBody>
          <a:bodyPr>
            <a:normAutofit fontScale="92500" lnSpcReduction="20000"/>
          </a:bodyPr>
          <a:lstStyle/>
          <a:p>
            <a:r>
              <a:rPr lang="en-GB" dirty="0">
                <a:solidFill>
                  <a:schemeClr val="bg1"/>
                </a:solidFill>
              </a:rPr>
              <a:t> If you can clearly see an artery in the lip. Or any kind of blood supply. Avoid that area at all costs. Move slightly and where possible always inject perpendicular to that artery so you have less chance of cannulating it.</a:t>
            </a:r>
          </a:p>
          <a:p>
            <a:endParaRPr lang="en-GB" dirty="0">
              <a:solidFill>
                <a:schemeClr val="bg1"/>
              </a:solidFill>
            </a:endParaRPr>
          </a:p>
          <a:p>
            <a:r>
              <a:rPr lang="en-GB" dirty="0">
                <a:solidFill>
                  <a:schemeClr val="bg1"/>
                </a:solidFill>
              </a:rPr>
              <a:t>You must stay in the pink.</a:t>
            </a:r>
          </a:p>
          <a:p>
            <a:endParaRPr lang="en-GB" dirty="0">
              <a:solidFill>
                <a:schemeClr val="bg1"/>
              </a:solidFill>
            </a:endParaRPr>
          </a:p>
          <a:p>
            <a:r>
              <a:rPr lang="en-GB" dirty="0">
                <a:solidFill>
                  <a:schemeClr val="bg1"/>
                </a:solidFill>
              </a:rPr>
              <a:t>You must stay in the dry (not just the entry but the entire needle)</a:t>
            </a:r>
          </a:p>
          <a:p>
            <a:endParaRPr lang="en-GB" dirty="0">
              <a:solidFill>
                <a:schemeClr val="bg1"/>
              </a:solidFill>
            </a:endParaRPr>
          </a:p>
          <a:p>
            <a:r>
              <a:rPr lang="en-GB" dirty="0">
                <a:solidFill>
                  <a:schemeClr val="bg1"/>
                </a:solidFill>
              </a:rPr>
              <a:t>You must stay superficial. But not so superficial you can see the colour of the needle</a:t>
            </a:r>
          </a:p>
          <a:p>
            <a:endParaRPr lang="en-GB" dirty="0">
              <a:solidFill>
                <a:schemeClr val="bg1"/>
              </a:solidFill>
            </a:endParaRPr>
          </a:p>
          <a:p>
            <a:r>
              <a:rPr lang="en-GB" dirty="0">
                <a:solidFill>
                  <a:schemeClr val="bg1"/>
                </a:solidFill>
              </a:rPr>
              <a:t>Use good quality products that are well known and well used.</a:t>
            </a:r>
          </a:p>
          <a:p>
            <a:endParaRPr lang="en-GB" dirty="0">
              <a:solidFill>
                <a:schemeClr val="bg1"/>
              </a:solidFill>
            </a:endParaRPr>
          </a:p>
          <a:p>
            <a:r>
              <a:rPr lang="en-GB" dirty="0">
                <a:solidFill>
                  <a:schemeClr val="bg1"/>
                </a:solidFill>
              </a:rPr>
              <a:t>If you use awful products that have no history. It may well be that they do not dissolve properly.</a:t>
            </a:r>
          </a:p>
          <a:p>
            <a:endParaRPr lang="en-GB" dirty="0">
              <a:solidFill>
                <a:schemeClr val="bg1"/>
              </a:solidFill>
            </a:endParaRPr>
          </a:p>
          <a:p>
            <a:r>
              <a:rPr lang="en-GB" dirty="0">
                <a:solidFill>
                  <a:schemeClr val="bg1"/>
                </a:solidFill>
              </a:rPr>
              <a:t>If you use a new product make sure it dissolves in a saucer or petri dish with </a:t>
            </a:r>
            <a:r>
              <a:rPr lang="en-GB" dirty="0" err="1">
                <a:solidFill>
                  <a:schemeClr val="bg1"/>
                </a:solidFill>
              </a:rPr>
              <a:t>hyalase</a:t>
            </a:r>
            <a:r>
              <a:rPr lang="en-GB" dirty="0">
                <a:solidFill>
                  <a:schemeClr val="bg1"/>
                </a:solidFill>
              </a:rPr>
              <a:t>.</a:t>
            </a:r>
          </a:p>
        </p:txBody>
      </p:sp>
    </p:spTree>
    <p:extLst>
      <p:ext uri="{BB962C8B-B14F-4D97-AF65-F5344CB8AC3E}">
        <p14:creationId xmlns:p14="http://schemas.microsoft.com/office/powerpoint/2010/main" val="173255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F95A-5830-44D2-9675-4FC69EA73A2C}"/>
              </a:ext>
            </a:extLst>
          </p:cNvPr>
          <p:cNvSpPr>
            <a:spLocks noGrp="1"/>
          </p:cNvSpPr>
          <p:nvPr>
            <p:ph type="title"/>
          </p:nvPr>
        </p:nvSpPr>
        <p:spPr/>
        <p:txBody>
          <a:bodyPr/>
          <a:lstStyle/>
          <a:p>
            <a:r>
              <a:rPr lang="en-GB" dirty="0"/>
              <a:t>                  </a:t>
            </a:r>
            <a:r>
              <a:rPr lang="en-GB" b="1" u="sng" dirty="0">
                <a:solidFill>
                  <a:schemeClr val="bg1"/>
                </a:solidFill>
              </a:rPr>
              <a:t>vascular occlusion</a:t>
            </a:r>
          </a:p>
        </p:txBody>
      </p:sp>
      <p:sp>
        <p:nvSpPr>
          <p:cNvPr id="3" name="Content Placeholder 2">
            <a:extLst>
              <a:ext uri="{FF2B5EF4-FFF2-40B4-BE49-F238E27FC236}">
                <a16:creationId xmlns:a16="http://schemas.microsoft.com/office/drawing/2014/main" id="{B772D66E-AE22-4A17-9610-A4B6FA63BD31}"/>
              </a:ext>
            </a:extLst>
          </p:cNvPr>
          <p:cNvSpPr>
            <a:spLocks noGrp="1"/>
          </p:cNvSpPr>
          <p:nvPr>
            <p:ph idx="1"/>
          </p:nvPr>
        </p:nvSpPr>
        <p:spPr>
          <a:xfrm>
            <a:off x="628650" y="1825624"/>
            <a:ext cx="7886700" cy="4627711"/>
          </a:xfrm>
        </p:spPr>
        <p:txBody>
          <a:bodyPr/>
          <a:lstStyle/>
          <a:p>
            <a:pPr marL="0" indent="0">
              <a:buNone/>
            </a:pPr>
            <a:r>
              <a:rPr lang="en-GB" dirty="0">
                <a:solidFill>
                  <a:schemeClr val="bg1"/>
                </a:solidFill>
              </a:rPr>
              <a:t>A vascular occlusion occurs when blood is no longer able to pass through a blood vessel. </a:t>
            </a:r>
          </a:p>
          <a:p>
            <a:pPr marL="0" indent="0">
              <a:buNone/>
            </a:pPr>
            <a:r>
              <a:rPr lang="en-GB" dirty="0">
                <a:solidFill>
                  <a:schemeClr val="bg1"/>
                </a:solidFill>
              </a:rPr>
              <a:t> It may be a complete occlusion or partial occlusion, resulting in a diminished blood supply.</a:t>
            </a:r>
          </a:p>
          <a:p>
            <a:pPr marL="0" indent="0">
              <a:buNone/>
            </a:pPr>
            <a:r>
              <a:rPr lang="en-GB" dirty="0">
                <a:solidFill>
                  <a:schemeClr val="bg1"/>
                </a:solidFill>
              </a:rPr>
              <a:t>When there is a VO there will be paleness or a discolouration that is abnormal.</a:t>
            </a:r>
          </a:p>
        </p:txBody>
      </p:sp>
      <p:pic>
        <p:nvPicPr>
          <p:cNvPr id="4" name="Picture 3">
            <a:extLst>
              <a:ext uri="{FF2B5EF4-FFF2-40B4-BE49-F238E27FC236}">
                <a16:creationId xmlns:a16="http://schemas.microsoft.com/office/drawing/2014/main" id="{42BFBB21-EBE2-4F2E-9E7C-3878E476A167}"/>
              </a:ext>
            </a:extLst>
          </p:cNvPr>
          <p:cNvPicPr>
            <a:picLocks noChangeAspect="1"/>
          </p:cNvPicPr>
          <p:nvPr/>
        </p:nvPicPr>
        <p:blipFill rotWithShape="1">
          <a:blip r:embed="rId2"/>
          <a:srcRect t="28742" r="3266" b="35629"/>
          <a:stretch/>
        </p:blipFill>
        <p:spPr>
          <a:xfrm>
            <a:off x="2123728" y="4079929"/>
            <a:ext cx="3485017" cy="2778071"/>
          </a:xfrm>
          <a:prstGeom prst="rect">
            <a:avLst/>
          </a:prstGeom>
        </p:spPr>
      </p:pic>
    </p:spTree>
    <p:extLst>
      <p:ext uri="{BB962C8B-B14F-4D97-AF65-F5344CB8AC3E}">
        <p14:creationId xmlns:p14="http://schemas.microsoft.com/office/powerpoint/2010/main" val="1507828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0BD3-7E0D-4089-A638-327E6BE78D6C}"/>
              </a:ext>
            </a:extLst>
          </p:cNvPr>
          <p:cNvSpPr>
            <a:spLocks noGrp="1"/>
          </p:cNvSpPr>
          <p:nvPr>
            <p:ph type="title"/>
          </p:nvPr>
        </p:nvSpPr>
        <p:spPr>
          <a:xfrm>
            <a:off x="755576" y="-99392"/>
            <a:ext cx="7886700" cy="1325563"/>
          </a:xfrm>
        </p:spPr>
        <p:txBody>
          <a:bodyPr/>
          <a:lstStyle/>
          <a:p>
            <a:r>
              <a:rPr lang="en-GB" dirty="0"/>
              <a:t>                </a:t>
            </a:r>
            <a:r>
              <a:rPr lang="en-GB" b="1" u="sng" dirty="0">
                <a:solidFill>
                  <a:schemeClr val="bg1"/>
                </a:solidFill>
              </a:rPr>
              <a:t>Vascular Occlusion </a:t>
            </a:r>
          </a:p>
        </p:txBody>
      </p:sp>
      <p:sp>
        <p:nvSpPr>
          <p:cNvPr id="3" name="Content Placeholder 2">
            <a:extLst>
              <a:ext uri="{FF2B5EF4-FFF2-40B4-BE49-F238E27FC236}">
                <a16:creationId xmlns:a16="http://schemas.microsoft.com/office/drawing/2014/main" id="{9B94A97E-8882-4375-BE79-B52E5CD0EB5A}"/>
              </a:ext>
            </a:extLst>
          </p:cNvPr>
          <p:cNvSpPr>
            <a:spLocks noGrp="1"/>
          </p:cNvSpPr>
          <p:nvPr>
            <p:ph idx="1"/>
          </p:nvPr>
        </p:nvSpPr>
        <p:spPr>
          <a:xfrm>
            <a:off x="628650" y="836712"/>
            <a:ext cx="7886700" cy="5832648"/>
          </a:xfrm>
        </p:spPr>
        <p:txBody>
          <a:bodyPr>
            <a:normAutofit fontScale="32500" lnSpcReduction="20000"/>
          </a:bodyPr>
          <a:lstStyle/>
          <a:p>
            <a:pPr marL="0" indent="0">
              <a:buNone/>
            </a:pPr>
            <a:r>
              <a:rPr lang="en-GB" sz="8000" b="1" u="sng" dirty="0">
                <a:solidFill>
                  <a:schemeClr val="bg1"/>
                </a:solidFill>
              </a:rPr>
              <a:t>Diagnosis</a:t>
            </a:r>
          </a:p>
          <a:p>
            <a:r>
              <a:rPr lang="en-GB" sz="5500" dirty="0">
                <a:solidFill>
                  <a:schemeClr val="bg1"/>
                </a:solidFill>
              </a:rPr>
              <a:t>Any sign of a lack of blood supply returning to an area is a negative sign. </a:t>
            </a:r>
          </a:p>
          <a:p>
            <a:pPr marL="0" indent="0">
              <a:buNone/>
            </a:pPr>
            <a:endParaRPr lang="en-GB" sz="5500" dirty="0">
              <a:solidFill>
                <a:schemeClr val="bg1"/>
              </a:solidFill>
            </a:endParaRPr>
          </a:p>
          <a:p>
            <a:r>
              <a:rPr lang="en-GB" sz="5500" dirty="0">
                <a:solidFill>
                  <a:schemeClr val="bg1"/>
                </a:solidFill>
              </a:rPr>
              <a:t>Use cap refill to check thoroughly at all times before and after treatment. This usually presents in the form of blanching or paleness</a:t>
            </a:r>
          </a:p>
          <a:p>
            <a:pPr marL="0" indent="0">
              <a:buNone/>
            </a:pPr>
            <a:endParaRPr lang="en-GB" sz="5500" dirty="0">
              <a:solidFill>
                <a:schemeClr val="bg1"/>
              </a:solidFill>
            </a:endParaRPr>
          </a:p>
          <a:p>
            <a:r>
              <a:rPr lang="en-GB" sz="5500" dirty="0">
                <a:solidFill>
                  <a:schemeClr val="bg1"/>
                </a:solidFill>
              </a:rPr>
              <a:t>If something goes very blue very quickly.</a:t>
            </a:r>
          </a:p>
          <a:p>
            <a:r>
              <a:rPr lang="en-GB" sz="5500" dirty="0">
                <a:solidFill>
                  <a:schemeClr val="bg1"/>
                </a:solidFill>
              </a:rPr>
              <a:t>This can be venal occlusion. (Blocked vein)</a:t>
            </a:r>
          </a:p>
          <a:p>
            <a:pPr marL="0" indent="0">
              <a:buNone/>
            </a:pPr>
            <a:r>
              <a:rPr lang="en-GB" sz="5500" dirty="0">
                <a:solidFill>
                  <a:schemeClr val="bg1"/>
                </a:solidFill>
              </a:rPr>
              <a:t>There are two very different treatments for venal and arterial</a:t>
            </a:r>
          </a:p>
          <a:p>
            <a:pPr marL="0" indent="0">
              <a:buNone/>
            </a:pPr>
            <a:r>
              <a:rPr lang="en-GB" sz="5500" dirty="0">
                <a:solidFill>
                  <a:schemeClr val="bg1"/>
                </a:solidFill>
              </a:rPr>
              <a:t> Cold for venal. Hot for arterial.</a:t>
            </a:r>
          </a:p>
          <a:p>
            <a:pPr marL="0" indent="0">
              <a:buNone/>
            </a:pPr>
            <a:endParaRPr lang="en-GB" dirty="0">
              <a:solidFill>
                <a:schemeClr val="bg1"/>
              </a:solidFill>
            </a:endParaRPr>
          </a:p>
          <a:p>
            <a:pPr marL="0" indent="0">
              <a:buNone/>
            </a:pPr>
            <a:r>
              <a:rPr lang="en-GB" sz="7400" dirty="0">
                <a:solidFill>
                  <a:schemeClr val="bg1"/>
                </a:solidFill>
              </a:rPr>
              <a:t>You should always have:</a:t>
            </a:r>
          </a:p>
          <a:p>
            <a:r>
              <a:rPr lang="en-GB" sz="7400" dirty="0">
                <a:solidFill>
                  <a:schemeClr val="bg1"/>
                </a:solidFill>
              </a:rPr>
              <a:t>- Viagra.  </a:t>
            </a:r>
          </a:p>
          <a:p>
            <a:r>
              <a:rPr lang="en-GB" sz="7400" dirty="0">
                <a:solidFill>
                  <a:schemeClr val="bg1"/>
                </a:solidFill>
              </a:rPr>
              <a:t>- Aspirin</a:t>
            </a:r>
          </a:p>
          <a:p>
            <a:r>
              <a:rPr lang="en-GB" sz="7400" dirty="0">
                <a:solidFill>
                  <a:schemeClr val="bg1"/>
                </a:solidFill>
              </a:rPr>
              <a:t>- </a:t>
            </a:r>
            <a:r>
              <a:rPr lang="en-GB" sz="7400" dirty="0" err="1">
                <a:solidFill>
                  <a:schemeClr val="bg1"/>
                </a:solidFill>
              </a:rPr>
              <a:t>Epipen</a:t>
            </a:r>
            <a:endParaRPr lang="en-GB" sz="7400" dirty="0">
              <a:solidFill>
                <a:schemeClr val="bg1"/>
              </a:solidFill>
            </a:endParaRPr>
          </a:p>
          <a:p>
            <a:r>
              <a:rPr lang="en-GB" sz="7400" dirty="0">
                <a:solidFill>
                  <a:schemeClr val="bg1"/>
                </a:solidFill>
              </a:rPr>
              <a:t>- Heat packs </a:t>
            </a:r>
          </a:p>
        </p:txBody>
      </p:sp>
    </p:spTree>
    <p:extLst>
      <p:ext uri="{BB962C8B-B14F-4D97-AF65-F5344CB8AC3E}">
        <p14:creationId xmlns:p14="http://schemas.microsoft.com/office/powerpoint/2010/main" val="2764498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8C0F-1135-437D-9784-D712EE783A3A}"/>
              </a:ext>
            </a:extLst>
          </p:cNvPr>
          <p:cNvSpPr>
            <a:spLocks noGrp="1"/>
          </p:cNvSpPr>
          <p:nvPr>
            <p:ph type="title"/>
          </p:nvPr>
        </p:nvSpPr>
        <p:spPr>
          <a:xfrm>
            <a:off x="2987824" y="365127"/>
            <a:ext cx="1872208" cy="1119658"/>
          </a:xfrm>
        </p:spPr>
        <p:txBody>
          <a:bodyPr/>
          <a:lstStyle/>
          <a:p>
            <a:r>
              <a:rPr lang="en-GB" b="1" u="sng" dirty="0">
                <a:solidFill>
                  <a:schemeClr val="bg1"/>
                </a:solidFill>
              </a:rPr>
              <a:t>Necrosis </a:t>
            </a:r>
          </a:p>
        </p:txBody>
      </p:sp>
      <p:pic>
        <p:nvPicPr>
          <p:cNvPr id="4" name="Content Placeholder 3">
            <a:extLst>
              <a:ext uri="{FF2B5EF4-FFF2-40B4-BE49-F238E27FC236}">
                <a16:creationId xmlns:a16="http://schemas.microsoft.com/office/drawing/2014/main" id="{CFF0355A-7160-4870-A098-858CB11F078C}"/>
              </a:ext>
            </a:extLst>
          </p:cNvPr>
          <p:cNvPicPr>
            <a:picLocks noGrp="1" noChangeAspect="1"/>
          </p:cNvPicPr>
          <p:nvPr>
            <p:ph idx="1"/>
          </p:nvPr>
        </p:nvPicPr>
        <p:blipFill rotWithShape="1">
          <a:blip r:embed="rId2"/>
          <a:srcRect t="13888" r="-282" b="11644"/>
          <a:stretch/>
        </p:blipFill>
        <p:spPr>
          <a:xfrm>
            <a:off x="3059832" y="2276871"/>
            <a:ext cx="2016224" cy="3240361"/>
          </a:xfrm>
          <a:prstGeom prst="rect">
            <a:avLst/>
          </a:prstGeom>
        </p:spPr>
      </p:pic>
      <p:sp>
        <p:nvSpPr>
          <p:cNvPr id="5" name="TextBox 4">
            <a:extLst>
              <a:ext uri="{FF2B5EF4-FFF2-40B4-BE49-F238E27FC236}">
                <a16:creationId xmlns:a16="http://schemas.microsoft.com/office/drawing/2014/main" id="{6C1B1A70-7FA9-478A-8549-609EAEFC52DE}"/>
              </a:ext>
            </a:extLst>
          </p:cNvPr>
          <p:cNvSpPr txBox="1"/>
          <p:nvPr/>
        </p:nvSpPr>
        <p:spPr>
          <a:xfrm>
            <a:off x="179512" y="2276871"/>
            <a:ext cx="2448272" cy="3416320"/>
          </a:xfrm>
          <a:prstGeom prst="rect">
            <a:avLst/>
          </a:prstGeom>
          <a:noFill/>
        </p:spPr>
        <p:txBody>
          <a:bodyPr wrap="square" rtlCol="0">
            <a:spAutoFit/>
          </a:bodyPr>
          <a:lstStyle/>
          <a:p>
            <a:r>
              <a:rPr lang="en-GB" dirty="0">
                <a:solidFill>
                  <a:schemeClr val="bg1"/>
                </a:solidFill>
              </a:rPr>
              <a:t>Necrosis is the death of body tissue. It occurs when too little blood flows to the tissue.</a:t>
            </a:r>
          </a:p>
          <a:p>
            <a:endParaRPr lang="en-GB" dirty="0">
              <a:solidFill>
                <a:schemeClr val="bg1"/>
              </a:solidFill>
            </a:endParaRPr>
          </a:p>
          <a:p>
            <a:r>
              <a:rPr lang="en-GB" dirty="0">
                <a:solidFill>
                  <a:schemeClr val="bg1"/>
                </a:solidFill>
              </a:rPr>
              <a:t>Signs of impending necrosis include pain, prolonged blanching and coolness of the skin.</a:t>
            </a:r>
          </a:p>
          <a:p>
            <a:r>
              <a:rPr lang="en-GB" dirty="0">
                <a:solidFill>
                  <a:schemeClr val="bg1"/>
                </a:solidFill>
              </a:rPr>
              <a:t>Necrosis cannot be reversed</a:t>
            </a:r>
          </a:p>
        </p:txBody>
      </p:sp>
      <p:sp>
        <p:nvSpPr>
          <p:cNvPr id="6" name="TextBox 5">
            <a:extLst>
              <a:ext uri="{FF2B5EF4-FFF2-40B4-BE49-F238E27FC236}">
                <a16:creationId xmlns:a16="http://schemas.microsoft.com/office/drawing/2014/main" id="{1652070F-778D-43D4-A190-03D656955479}"/>
              </a:ext>
            </a:extLst>
          </p:cNvPr>
          <p:cNvSpPr txBox="1"/>
          <p:nvPr/>
        </p:nvSpPr>
        <p:spPr>
          <a:xfrm>
            <a:off x="5364088" y="5046860"/>
            <a:ext cx="3240360" cy="646331"/>
          </a:xfrm>
          <a:prstGeom prst="rect">
            <a:avLst/>
          </a:prstGeom>
          <a:noFill/>
        </p:spPr>
        <p:txBody>
          <a:bodyPr wrap="square" rtlCol="0">
            <a:spAutoFit/>
          </a:bodyPr>
          <a:lstStyle/>
          <a:p>
            <a:r>
              <a:rPr lang="en-GB" dirty="0">
                <a:solidFill>
                  <a:schemeClr val="bg1"/>
                </a:solidFill>
              </a:rPr>
              <a:t>Undiagnosed VO which lead to a Necrosis </a:t>
            </a:r>
          </a:p>
        </p:txBody>
      </p:sp>
    </p:spTree>
    <p:extLst>
      <p:ext uri="{BB962C8B-B14F-4D97-AF65-F5344CB8AC3E}">
        <p14:creationId xmlns:p14="http://schemas.microsoft.com/office/powerpoint/2010/main" val="3268894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C966-AD78-AB49-8C01-110EA61190DE}"/>
              </a:ext>
            </a:extLst>
          </p:cNvPr>
          <p:cNvSpPr>
            <a:spLocks noGrp="1"/>
          </p:cNvSpPr>
          <p:nvPr>
            <p:ph type="title"/>
          </p:nvPr>
        </p:nvSpPr>
        <p:spPr/>
        <p:txBody>
          <a:bodyPr/>
          <a:lstStyle/>
          <a:p>
            <a:pPr algn="ctr"/>
            <a:r>
              <a:rPr lang="en-US" b="1" dirty="0">
                <a:solidFill>
                  <a:schemeClr val="bg1"/>
                </a:solidFill>
                <a:latin typeface="+mn-lt"/>
              </a:rPr>
              <a:t>DERMAL FILLERS DAY 2</a:t>
            </a:r>
          </a:p>
        </p:txBody>
      </p:sp>
      <p:sp>
        <p:nvSpPr>
          <p:cNvPr id="3" name="Content Placeholder 2">
            <a:extLst>
              <a:ext uri="{FF2B5EF4-FFF2-40B4-BE49-F238E27FC236}">
                <a16:creationId xmlns:a16="http://schemas.microsoft.com/office/drawing/2014/main" id="{FFD6D40F-EE7E-5F40-BFE3-6BD1525667A9}"/>
              </a:ext>
            </a:extLst>
          </p:cNvPr>
          <p:cNvSpPr>
            <a:spLocks noGrp="1"/>
          </p:cNvSpPr>
          <p:nvPr>
            <p:ph idx="1"/>
          </p:nvPr>
        </p:nvSpPr>
        <p:spPr>
          <a:xfrm>
            <a:off x="628650" y="2060848"/>
            <a:ext cx="7886700" cy="3816424"/>
          </a:xfrm>
        </p:spPr>
        <p:txBody>
          <a:bodyPr>
            <a:normAutofit/>
          </a:bodyPr>
          <a:lstStyle/>
          <a:p>
            <a:r>
              <a:rPr lang="en-GB" sz="2400" dirty="0">
                <a:solidFill>
                  <a:schemeClr val="bg1"/>
                </a:solidFill>
              </a:rPr>
              <a:t>10.00-12.00: Q&amp;A, Injection techniques theory and practical &amp; Cheek &amp; Chin Measuring and drawing on.</a:t>
            </a:r>
          </a:p>
          <a:p>
            <a:pPr marL="0" indent="0">
              <a:buNone/>
            </a:pPr>
            <a:endParaRPr lang="en-GB" sz="2400" dirty="0">
              <a:solidFill>
                <a:schemeClr val="bg1"/>
              </a:solidFill>
            </a:endParaRPr>
          </a:p>
          <a:p>
            <a:r>
              <a:rPr lang="en-GB" sz="2400" dirty="0">
                <a:solidFill>
                  <a:schemeClr val="bg1"/>
                </a:solidFill>
              </a:rPr>
              <a:t>12.00-13.00: LUNCH</a:t>
            </a:r>
          </a:p>
          <a:p>
            <a:endParaRPr lang="en-GB" sz="2400" dirty="0">
              <a:solidFill>
                <a:schemeClr val="bg1"/>
              </a:solidFill>
            </a:endParaRPr>
          </a:p>
          <a:p>
            <a:r>
              <a:rPr lang="en-GB" sz="2400" dirty="0">
                <a:solidFill>
                  <a:schemeClr val="bg1"/>
                </a:solidFill>
              </a:rPr>
              <a:t>13.00-15.00: Practicing injections – Aspirations and Linear Threads and drawing on</a:t>
            </a:r>
          </a:p>
          <a:p>
            <a:pPr marL="0" indent="0">
              <a:buNone/>
            </a:pPr>
            <a:endParaRPr lang="en-GB" sz="2400" dirty="0">
              <a:solidFill>
                <a:schemeClr val="bg1"/>
              </a:solidFill>
            </a:endParaRPr>
          </a:p>
          <a:p>
            <a:r>
              <a:rPr lang="en-GB" sz="2400" dirty="0">
                <a:solidFill>
                  <a:schemeClr val="bg1"/>
                </a:solidFill>
              </a:rPr>
              <a:t>15:00: Live demo.</a:t>
            </a:r>
          </a:p>
          <a:p>
            <a:pPr marL="0" indent="0">
              <a:buNone/>
            </a:pPr>
            <a:endParaRPr lang="en-GB" sz="2400" dirty="0">
              <a:solidFill>
                <a:schemeClr val="bg1"/>
              </a:solidFill>
            </a:endParaRPr>
          </a:p>
          <a:p>
            <a:endParaRPr lang="en-GB" sz="2400" dirty="0">
              <a:solidFill>
                <a:schemeClr val="bg1"/>
              </a:solidFill>
            </a:endParaRPr>
          </a:p>
        </p:txBody>
      </p:sp>
    </p:spTree>
    <p:extLst>
      <p:ext uri="{BB962C8B-B14F-4D97-AF65-F5344CB8AC3E}">
        <p14:creationId xmlns:p14="http://schemas.microsoft.com/office/powerpoint/2010/main" val="717566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4B634-ECA8-4BDF-BE41-1CB386B0D256}"/>
              </a:ext>
            </a:extLst>
          </p:cNvPr>
          <p:cNvSpPr>
            <a:spLocks noGrp="1"/>
          </p:cNvSpPr>
          <p:nvPr>
            <p:ph type="title"/>
          </p:nvPr>
        </p:nvSpPr>
        <p:spPr/>
        <p:txBody>
          <a:bodyPr/>
          <a:lstStyle/>
          <a:p>
            <a:r>
              <a:rPr lang="en-GB" dirty="0">
                <a:solidFill>
                  <a:schemeClr val="bg1"/>
                </a:solidFill>
              </a:rPr>
              <a:t>                           </a:t>
            </a:r>
            <a:r>
              <a:rPr lang="en-GB" b="1" u="sng" dirty="0">
                <a:solidFill>
                  <a:schemeClr val="bg1"/>
                </a:solidFill>
              </a:rPr>
              <a:t> C.R.T  </a:t>
            </a:r>
          </a:p>
        </p:txBody>
      </p:sp>
      <p:sp>
        <p:nvSpPr>
          <p:cNvPr id="3" name="Content Placeholder 2">
            <a:extLst>
              <a:ext uri="{FF2B5EF4-FFF2-40B4-BE49-F238E27FC236}">
                <a16:creationId xmlns:a16="http://schemas.microsoft.com/office/drawing/2014/main" id="{68CBFD1A-2B85-4B86-8050-941C87E4096F}"/>
              </a:ext>
            </a:extLst>
          </p:cNvPr>
          <p:cNvSpPr>
            <a:spLocks noGrp="1"/>
          </p:cNvSpPr>
          <p:nvPr>
            <p:ph idx="1"/>
          </p:nvPr>
        </p:nvSpPr>
        <p:spPr>
          <a:xfrm>
            <a:off x="539552" y="1484784"/>
            <a:ext cx="7886700" cy="5008090"/>
          </a:xfrm>
        </p:spPr>
        <p:txBody>
          <a:bodyPr>
            <a:normAutofit lnSpcReduction="10000"/>
          </a:bodyPr>
          <a:lstStyle/>
          <a:p>
            <a:pPr marL="0" indent="0">
              <a:buNone/>
            </a:pPr>
            <a:r>
              <a:rPr lang="en-GB" dirty="0">
                <a:solidFill>
                  <a:schemeClr val="bg1"/>
                </a:solidFill>
              </a:rPr>
              <a:t>This stands for Capillaries Refill Timings which indicates how long it can take for the capillary to refill with blood </a:t>
            </a:r>
            <a:r>
              <a:rPr lang="en-GB" b="1" u="sng" dirty="0">
                <a:solidFill>
                  <a:schemeClr val="bg1"/>
                </a:solidFill>
              </a:rPr>
              <a:t>after</a:t>
            </a:r>
            <a:r>
              <a:rPr lang="en-GB" dirty="0">
                <a:solidFill>
                  <a:schemeClr val="bg1"/>
                </a:solidFill>
              </a:rPr>
              <a:t> presser has been applied.</a:t>
            </a:r>
          </a:p>
          <a:p>
            <a:pPr marL="0" indent="0">
              <a:buNone/>
            </a:pPr>
            <a:endParaRPr lang="en-GB" dirty="0">
              <a:solidFill>
                <a:schemeClr val="bg1"/>
              </a:solidFill>
            </a:endParaRPr>
          </a:p>
          <a:p>
            <a:pPr marL="0" indent="0">
              <a:buNone/>
            </a:pPr>
            <a:r>
              <a:rPr lang="en-GB" dirty="0">
                <a:solidFill>
                  <a:schemeClr val="bg1"/>
                </a:solidFill>
              </a:rPr>
              <a:t>In most people </a:t>
            </a:r>
            <a:r>
              <a:rPr lang="en-GB" u="sng" dirty="0">
                <a:solidFill>
                  <a:schemeClr val="bg1"/>
                </a:solidFill>
              </a:rPr>
              <a:t>its 3 seconds or less </a:t>
            </a:r>
            <a:r>
              <a:rPr lang="en-GB" dirty="0">
                <a:solidFill>
                  <a:schemeClr val="bg1"/>
                </a:solidFill>
              </a:rPr>
              <a:t>if they are under the age of 65. </a:t>
            </a:r>
          </a:p>
          <a:p>
            <a:pPr marL="0" indent="0">
              <a:buNone/>
            </a:pPr>
            <a:endParaRPr lang="en-GB" dirty="0">
              <a:solidFill>
                <a:schemeClr val="bg1"/>
              </a:solidFill>
            </a:endParaRPr>
          </a:p>
          <a:p>
            <a:pPr marL="0" indent="0">
              <a:buNone/>
            </a:pPr>
            <a:r>
              <a:rPr lang="en-GB" dirty="0">
                <a:solidFill>
                  <a:schemeClr val="bg1"/>
                </a:solidFill>
              </a:rPr>
              <a:t>When we are doing a lip treatment we need to a CRT </a:t>
            </a:r>
            <a:r>
              <a:rPr lang="en-GB" b="1" i="1" u="sng" dirty="0">
                <a:solidFill>
                  <a:schemeClr val="bg1"/>
                </a:solidFill>
              </a:rPr>
              <a:t>before AND after </a:t>
            </a:r>
            <a:r>
              <a:rPr lang="en-GB" dirty="0">
                <a:solidFill>
                  <a:schemeClr val="bg1"/>
                </a:solidFill>
              </a:rPr>
              <a:t>the treatment. </a:t>
            </a:r>
          </a:p>
          <a:p>
            <a:pPr marL="0" indent="0">
              <a:buNone/>
            </a:pPr>
            <a:endParaRPr lang="en-GB" dirty="0">
              <a:solidFill>
                <a:schemeClr val="bg1"/>
              </a:solidFill>
            </a:endParaRPr>
          </a:p>
          <a:p>
            <a:pPr marL="0" indent="0">
              <a:buNone/>
            </a:pPr>
            <a:r>
              <a:rPr lang="en-GB" dirty="0">
                <a:solidFill>
                  <a:schemeClr val="bg1"/>
                </a:solidFill>
              </a:rPr>
              <a:t>When you do this you can COMPARE time taken. </a:t>
            </a:r>
          </a:p>
          <a:p>
            <a:pPr marL="0" indent="0">
              <a:buNone/>
            </a:pPr>
            <a:endParaRPr lang="en-GB" dirty="0">
              <a:solidFill>
                <a:schemeClr val="bg1"/>
              </a:solidFill>
            </a:endParaRPr>
          </a:p>
          <a:p>
            <a:pPr marL="0" indent="0">
              <a:buNone/>
            </a:pPr>
            <a:r>
              <a:rPr lang="en-GB" dirty="0">
                <a:solidFill>
                  <a:schemeClr val="bg1"/>
                </a:solidFill>
              </a:rPr>
              <a:t>If there is a delay of 3 or 5 seconds greater than the original timing this could indicate a blocked or partially blocked which could mean a VO.</a:t>
            </a:r>
          </a:p>
          <a:p>
            <a:pPr marL="0" indent="0">
              <a:buNone/>
            </a:pPr>
            <a:endParaRPr lang="en-GB" dirty="0">
              <a:solidFill>
                <a:schemeClr val="bg1"/>
              </a:solidFill>
            </a:endParaRPr>
          </a:p>
          <a:p>
            <a:pPr marL="0" indent="0">
              <a:buNone/>
            </a:pPr>
            <a:r>
              <a:rPr lang="en-GB" dirty="0">
                <a:solidFill>
                  <a:schemeClr val="bg1"/>
                </a:solidFill>
              </a:rPr>
              <a:t> </a:t>
            </a:r>
          </a:p>
        </p:txBody>
      </p:sp>
    </p:spTree>
    <p:extLst>
      <p:ext uri="{BB962C8B-B14F-4D97-AF65-F5344CB8AC3E}">
        <p14:creationId xmlns:p14="http://schemas.microsoft.com/office/powerpoint/2010/main" val="527617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8A8B35-2337-41E9-8AF9-53B7527FEECA}"/>
              </a:ext>
            </a:extLst>
          </p:cNvPr>
          <p:cNvSpPr>
            <a:spLocks noGrp="1"/>
          </p:cNvSpPr>
          <p:nvPr>
            <p:ph type="title"/>
          </p:nvPr>
        </p:nvSpPr>
        <p:spPr>
          <a:xfrm>
            <a:off x="641081" y="548680"/>
            <a:ext cx="6950596" cy="720080"/>
          </a:xfrm>
        </p:spPr>
        <p:txBody>
          <a:bodyPr/>
          <a:lstStyle/>
          <a:p>
            <a:r>
              <a:rPr lang="en-GB" dirty="0">
                <a:solidFill>
                  <a:schemeClr val="bg1"/>
                </a:solidFill>
              </a:rPr>
              <a:t>             </a:t>
            </a:r>
            <a:r>
              <a:rPr lang="en-GB" b="1" u="sng" dirty="0">
                <a:solidFill>
                  <a:schemeClr val="bg1"/>
                </a:solidFill>
              </a:rPr>
              <a:t>Aspirations </a:t>
            </a:r>
          </a:p>
        </p:txBody>
      </p:sp>
      <p:sp>
        <p:nvSpPr>
          <p:cNvPr id="5" name="Text Placeholder 4">
            <a:extLst>
              <a:ext uri="{FF2B5EF4-FFF2-40B4-BE49-F238E27FC236}">
                <a16:creationId xmlns:a16="http://schemas.microsoft.com/office/drawing/2014/main" id="{E1021A98-B094-48C1-B819-9177ED6D57CC}"/>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C9E3981A-3A63-49AF-8784-9B8F19A5E23F}"/>
              </a:ext>
            </a:extLst>
          </p:cNvPr>
          <p:cNvPicPr>
            <a:picLocks noChangeAspect="1"/>
          </p:cNvPicPr>
          <p:nvPr/>
        </p:nvPicPr>
        <p:blipFill>
          <a:blip r:embed="rId2"/>
          <a:stretch>
            <a:fillRect/>
          </a:stretch>
        </p:blipFill>
        <p:spPr>
          <a:xfrm>
            <a:off x="2195736" y="1628800"/>
            <a:ext cx="3120698" cy="5068013"/>
          </a:xfrm>
          <a:prstGeom prst="rect">
            <a:avLst/>
          </a:prstGeom>
        </p:spPr>
      </p:pic>
    </p:spTree>
    <p:extLst>
      <p:ext uri="{BB962C8B-B14F-4D97-AF65-F5344CB8AC3E}">
        <p14:creationId xmlns:p14="http://schemas.microsoft.com/office/powerpoint/2010/main" val="1900625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43C87-AD91-4B1B-80C4-D859D8DC79EE}"/>
              </a:ext>
            </a:extLst>
          </p:cNvPr>
          <p:cNvPicPr>
            <a:picLocks noChangeAspect="1"/>
          </p:cNvPicPr>
          <p:nvPr/>
        </p:nvPicPr>
        <p:blipFill rotWithShape="1">
          <a:blip r:embed="rId2"/>
          <a:srcRect l="2279" t="12201" b="15351"/>
          <a:stretch/>
        </p:blipFill>
        <p:spPr>
          <a:xfrm>
            <a:off x="4644008" y="1628800"/>
            <a:ext cx="3096549" cy="4968552"/>
          </a:xfrm>
          <a:prstGeom prst="rect">
            <a:avLst/>
          </a:prstGeom>
        </p:spPr>
      </p:pic>
      <p:sp>
        <p:nvSpPr>
          <p:cNvPr id="2" name="Title 1">
            <a:extLst>
              <a:ext uri="{FF2B5EF4-FFF2-40B4-BE49-F238E27FC236}">
                <a16:creationId xmlns:a16="http://schemas.microsoft.com/office/drawing/2014/main" id="{1E1CB524-1FFE-4F7D-9877-6A4019D9F077}"/>
              </a:ext>
            </a:extLst>
          </p:cNvPr>
          <p:cNvSpPr>
            <a:spLocks noGrp="1"/>
          </p:cNvSpPr>
          <p:nvPr>
            <p:ph type="title"/>
          </p:nvPr>
        </p:nvSpPr>
        <p:spPr>
          <a:xfrm>
            <a:off x="623888" y="476672"/>
            <a:ext cx="7886700" cy="783157"/>
          </a:xfrm>
        </p:spPr>
        <p:txBody>
          <a:bodyPr/>
          <a:lstStyle/>
          <a:p>
            <a:r>
              <a:rPr lang="en-GB" b="1" dirty="0">
                <a:solidFill>
                  <a:schemeClr val="bg1"/>
                </a:solidFill>
              </a:rPr>
              <a:t>       </a:t>
            </a:r>
            <a:r>
              <a:rPr lang="en-GB" b="1" u="sng" dirty="0">
                <a:solidFill>
                  <a:schemeClr val="bg1"/>
                </a:solidFill>
              </a:rPr>
              <a:t>Positive aspiration </a:t>
            </a:r>
          </a:p>
        </p:txBody>
      </p:sp>
      <p:sp>
        <p:nvSpPr>
          <p:cNvPr id="3" name="Text Placeholder 2">
            <a:extLst>
              <a:ext uri="{FF2B5EF4-FFF2-40B4-BE49-F238E27FC236}">
                <a16:creationId xmlns:a16="http://schemas.microsoft.com/office/drawing/2014/main" id="{D230486B-CE03-4CF5-87C8-35F6A31D4085}"/>
              </a:ext>
            </a:extLst>
          </p:cNvPr>
          <p:cNvSpPr>
            <a:spLocks noGrp="1"/>
          </p:cNvSpPr>
          <p:nvPr>
            <p:ph type="body" idx="1"/>
          </p:nvPr>
        </p:nvSpPr>
        <p:spPr>
          <a:xfrm>
            <a:off x="579265" y="1700808"/>
            <a:ext cx="3312368" cy="3740771"/>
          </a:xfrm>
        </p:spPr>
        <p:txBody>
          <a:bodyPr>
            <a:normAutofit lnSpcReduction="10000"/>
          </a:bodyPr>
          <a:lstStyle/>
          <a:p>
            <a:r>
              <a:rPr lang="en-GB" dirty="0">
                <a:solidFill>
                  <a:schemeClr val="bg1"/>
                </a:solidFill>
              </a:rPr>
              <a:t>When we do aspirations we have the ability to see if we are in a vessel. </a:t>
            </a:r>
          </a:p>
          <a:p>
            <a:r>
              <a:rPr lang="en-GB" dirty="0">
                <a:solidFill>
                  <a:schemeClr val="bg1"/>
                </a:solidFill>
              </a:rPr>
              <a:t>We go down to the bone and pull back on the plunger and have that is an example of a positive aspiration or flashback. </a:t>
            </a:r>
          </a:p>
          <a:p>
            <a:endParaRPr lang="en-GB" dirty="0">
              <a:solidFill>
                <a:schemeClr val="bg1"/>
              </a:solidFill>
            </a:endParaRPr>
          </a:p>
          <a:p>
            <a:r>
              <a:rPr lang="en-GB" dirty="0">
                <a:solidFill>
                  <a:schemeClr val="bg1"/>
                </a:solidFill>
              </a:rPr>
              <a:t>By doing this we are creating SAFER injection techniques however they are always correct. </a:t>
            </a:r>
          </a:p>
          <a:p>
            <a:endParaRPr lang="en-GB" dirty="0">
              <a:solidFill>
                <a:schemeClr val="bg1"/>
              </a:solidFill>
            </a:endParaRPr>
          </a:p>
          <a:p>
            <a:r>
              <a:rPr lang="en-GB" dirty="0">
                <a:solidFill>
                  <a:schemeClr val="bg1"/>
                </a:solidFill>
              </a:rPr>
              <a:t>We can get false positive and false negatives aspirations. </a:t>
            </a:r>
          </a:p>
        </p:txBody>
      </p:sp>
      <p:sp>
        <p:nvSpPr>
          <p:cNvPr id="5" name="TextBox 4">
            <a:extLst>
              <a:ext uri="{FF2B5EF4-FFF2-40B4-BE49-F238E27FC236}">
                <a16:creationId xmlns:a16="http://schemas.microsoft.com/office/drawing/2014/main" id="{B5ECB6D0-9167-4939-898F-054B53E48627}"/>
              </a:ext>
            </a:extLst>
          </p:cNvPr>
          <p:cNvSpPr txBox="1"/>
          <p:nvPr/>
        </p:nvSpPr>
        <p:spPr>
          <a:xfrm>
            <a:off x="579265" y="5661248"/>
            <a:ext cx="3632695" cy="923330"/>
          </a:xfrm>
          <a:prstGeom prst="rect">
            <a:avLst/>
          </a:prstGeom>
          <a:noFill/>
        </p:spPr>
        <p:txBody>
          <a:bodyPr wrap="square" rtlCol="0">
            <a:spAutoFit/>
          </a:bodyPr>
          <a:lstStyle/>
          <a:p>
            <a:r>
              <a:rPr lang="en-GB" b="1" u="sng" dirty="0">
                <a:solidFill>
                  <a:schemeClr val="bg1"/>
                </a:solidFill>
              </a:rPr>
              <a:t>Negative aspirations</a:t>
            </a:r>
          </a:p>
          <a:p>
            <a:r>
              <a:rPr lang="en-GB" dirty="0">
                <a:solidFill>
                  <a:schemeClr val="bg1"/>
                </a:solidFill>
              </a:rPr>
              <a:t>A negative aspiration would have no blood or flashback. </a:t>
            </a:r>
            <a:r>
              <a:rPr lang="en-GB" b="1" u="sng" dirty="0">
                <a:solidFill>
                  <a:schemeClr val="bg1"/>
                </a:solidFill>
              </a:rPr>
              <a:t> </a:t>
            </a:r>
          </a:p>
        </p:txBody>
      </p:sp>
    </p:spTree>
    <p:extLst>
      <p:ext uri="{BB962C8B-B14F-4D97-AF65-F5344CB8AC3E}">
        <p14:creationId xmlns:p14="http://schemas.microsoft.com/office/powerpoint/2010/main" val="1107496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5DC81-541C-4770-892F-0CDACCA6943C}"/>
              </a:ext>
            </a:extLst>
          </p:cNvPr>
          <p:cNvPicPr>
            <a:picLocks noChangeAspect="1"/>
          </p:cNvPicPr>
          <p:nvPr/>
        </p:nvPicPr>
        <p:blipFill rotWithShape="1">
          <a:blip r:embed="rId2"/>
          <a:srcRect l="4551" t="21651" r="13641" b="24931"/>
          <a:stretch/>
        </p:blipFill>
        <p:spPr>
          <a:xfrm>
            <a:off x="611455" y="1700809"/>
            <a:ext cx="2732090" cy="3861048"/>
          </a:xfrm>
          <a:prstGeom prst="rect">
            <a:avLst/>
          </a:prstGeom>
        </p:spPr>
      </p:pic>
      <p:sp>
        <p:nvSpPr>
          <p:cNvPr id="2" name="Title 1">
            <a:extLst>
              <a:ext uri="{FF2B5EF4-FFF2-40B4-BE49-F238E27FC236}">
                <a16:creationId xmlns:a16="http://schemas.microsoft.com/office/drawing/2014/main" id="{86AA7B04-2E39-434B-8FB8-B8478F47D524}"/>
              </a:ext>
            </a:extLst>
          </p:cNvPr>
          <p:cNvSpPr>
            <a:spLocks noGrp="1"/>
          </p:cNvSpPr>
          <p:nvPr>
            <p:ph type="title"/>
          </p:nvPr>
        </p:nvSpPr>
        <p:spPr>
          <a:xfrm>
            <a:off x="484635" y="-387424"/>
            <a:ext cx="7886700" cy="2852737"/>
          </a:xfrm>
        </p:spPr>
        <p:txBody>
          <a:bodyPr/>
          <a:lstStyle/>
          <a:p>
            <a:endParaRPr lang="en-GB" dirty="0"/>
          </a:p>
        </p:txBody>
      </p:sp>
      <p:pic>
        <p:nvPicPr>
          <p:cNvPr id="5" name="Picture 4">
            <a:extLst>
              <a:ext uri="{FF2B5EF4-FFF2-40B4-BE49-F238E27FC236}">
                <a16:creationId xmlns:a16="http://schemas.microsoft.com/office/drawing/2014/main" id="{CD0EDA77-A6E1-4F04-AC47-66FD1AFA9DFF}"/>
              </a:ext>
            </a:extLst>
          </p:cNvPr>
          <p:cNvPicPr>
            <a:picLocks noChangeAspect="1"/>
          </p:cNvPicPr>
          <p:nvPr/>
        </p:nvPicPr>
        <p:blipFill>
          <a:blip r:embed="rId3"/>
          <a:stretch>
            <a:fillRect/>
          </a:stretch>
        </p:blipFill>
        <p:spPr>
          <a:xfrm>
            <a:off x="4139952" y="1700808"/>
            <a:ext cx="3640501" cy="3861048"/>
          </a:xfrm>
          <a:prstGeom prst="rect">
            <a:avLst/>
          </a:prstGeom>
        </p:spPr>
      </p:pic>
      <p:sp>
        <p:nvSpPr>
          <p:cNvPr id="3" name="Text Placeholder 2">
            <a:extLst>
              <a:ext uri="{FF2B5EF4-FFF2-40B4-BE49-F238E27FC236}">
                <a16:creationId xmlns:a16="http://schemas.microsoft.com/office/drawing/2014/main" id="{3B64BC0F-EFCE-4C5F-B312-1BCCB16F9FE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20513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39D3-907E-4E40-BB5D-8DDF30421D4F}"/>
              </a:ext>
            </a:extLst>
          </p:cNvPr>
          <p:cNvSpPr>
            <a:spLocks noGrp="1"/>
          </p:cNvSpPr>
          <p:nvPr>
            <p:ph type="title"/>
          </p:nvPr>
        </p:nvSpPr>
        <p:spPr>
          <a:xfrm>
            <a:off x="595725" y="2492896"/>
            <a:ext cx="7886700" cy="1325563"/>
          </a:xfrm>
        </p:spPr>
        <p:txBody>
          <a:bodyPr>
            <a:normAutofit/>
          </a:bodyPr>
          <a:lstStyle/>
          <a:p>
            <a:pPr algn="ctr"/>
            <a:r>
              <a:rPr lang="en-US" sz="8000" b="1" dirty="0">
                <a:solidFill>
                  <a:schemeClr val="bg1"/>
                </a:solidFill>
                <a:latin typeface="+mn-lt"/>
              </a:rPr>
              <a:t>LUNCH</a:t>
            </a:r>
          </a:p>
        </p:txBody>
      </p:sp>
      <p:sp>
        <p:nvSpPr>
          <p:cNvPr id="3" name="Content Placeholder 2">
            <a:extLst>
              <a:ext uri="{FF2B5EF4-FFF2-40B4-BE49-F238E27FC236}">
                <a16:creationId xmlns:a16="http://schemas.microsoft.com/office/drawing/2014/main" id="{0C3682B6-B7A5-8841-B7CE-A4753D1AE78E}"/>
              </a:ext>
            </a:extLst>
          </p:cNvPr>
          <p:cNvSpPr>
            <a:spLocks noGrp="1"/>
          </p:cNvSpPr>
          <p:nvPr>
            <p:ph idx="1"/>
          </p:nvPr>
        </p:nvSpPr>
        <p:spPr>
          <a:xfrm>
            <a:off x="628650" y="1690689"/>
            <a:ext cx="7886700" cy="3152774"/>
          </a:xfrm>
        </p:spPr>
        <p:txBody>
          <a:bodyPr>
            <a:normAutofit/>
          </a:bodyPr>
          <a:lstStyle/>
          <a:p>
            <a:pPr marL="0" indent="0">
              <a:buNone/>
            </a:pPr>
            <a:endParaRPr lang="en-GB" dirty="0">
              <a:solidFill>
                <a:schemeClr val="bg1"/>
              </a:solidFill>
            </a:endParaRPr>
          </a:p>
          <a:p>
            <a:endParaRPr lang="en-US" dirty="0"/>
          </a:p>
        </p:txBody>
      </p:sp>
    </p:spTree>
    <p:extLst>
      <p:ext uri="{BB962C8B-B14F-4D97-AF65-F5344CB8AC3E}">
        <p14:creationId xmlns:p14="http://schemas.microsoft.com/office/powerpoint/2010/main" val="2349935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60" y="1052736"/>
            <a:ext cx="7010400" cy="523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889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7886700" cy="1325563"/>
          </a:xfrm>
        </p:spPr>
        <p:txBody>
          <a:bodyPr/>
          <a:lstStyle/>
          <a:p>
            <a:pPr algn="ctr"/>
            <a:r>
              <a:rPr lang="en-GB" b="1" dirty="0">
                <a:solidFill>
                  <a:schemeClr val="bg1"/>
                </a:solidFill>
                <a:latin typeface="+mn-lt"/>
              </a:rPr>
              <a:t>Day 3 Dermal Fillers</a:t>
            </a:r>
          </a:p>
        </p:txBody>
      </p:sp>
    </p:spTree>
    <p:extLst>
      <p:ext uri="{BB962C8B-B14F-4D97-AF65-F5344CB8AC3E}">
        <p14:creationId xmlns:p14="http://schemas.microsoft.com/office/powerpoint/2010/main" val="766380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7886700" cy="1325563"/>
          </a:xfrm>
        </p:spPr>
        <p:txBody>
          <a:bodyPr/>
          <a:lstStyle/>
          <a:p>
            <a:pPr algn="ctr"/>
            <a:r>
              <a:rPr lang="en-GB" b="1" dirty="0">
                <a:solidFill>
                  <a:schemeClr val="bg1"/>
                </a:solidFill>
                <a:latin typeface="+mn-lt"/>
              </a:rPr>
              <a:t>Day 4 Dermal Fillers</a:t>
            </a:r>
          </a:p>
        </p:txBody>
      </p:sp>
    </p:spTree>
    <p:extLst>
      <p:ext uri="{BB962C8B-B14F-4D97-AF65-F5344CB8AC3E}">
        <p14:creationId xmlns:p14="http://schemas.microsoft.com/office/powerpoint/2010/main" val="3232720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1062038"/>
            <a:ext cx="81248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301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pic>
        <p:nvPicPr>
          <p:cNvPr id="5122" name="Picture 2" descr="Image result for lip anatomy for fill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06" y="692696"/>
            <a:ext cx="7602152"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39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03BD-7D1B-A34E-9717-9A1963E73AEA}"/>
              </a:ext>
            </a:extLst>
          </p:cNvPr>
          <p:cNvSpPr>
            <a:spLocks noGrp="1"/>
          </p:cNvSpPr>
          <p:nvPr>
            <p:ph type="title"/>
          </p:nvPr>
        </p:nvSpPr>
        <p:spPr/>
        <p:txBody>
          <a:bodyPr/>
          <a:lstStyle/>
          <a:p>
            <a:pPr algn="ctr"/>
            <a:r>
              <a:rPr lang="en-US" b="1" dirty="0">
                <a:solidFill>
                  <a:schemeClr val="bg1"/>
                </a:solidFill>
                <a:latin typeface="+mn-lt"/>
              </a:rPr>
              <a:t>DERMAL FILLERS DAY 3</a:t>
            </a:r>
          </a:p>
        </p:txBody>
      </p:sp>
      <p:sp>
        <p:nvSpPr>
          <p:cNvPr id="3" name="Content Placeholder 2">
            <a:extLst>
              <a:ext uri="{FF2B5EF4-FFF2-40B4-BE49-F238E27FC236}">
                <a16:creationId xmlns:a16="http://schemas.microsoft.com/office/drawing/2014/main" id="{84304D43-10A9-EE4C-82FD-9C4A94DA1652}"/>
              </a:ext>
            </a:extLst>
          </p:cNvPr>
          <p:cNvSpPr>
            <a:spLocks noGrp="1"/>
          </p:cNvSpPr>
          <p:nvPr>
            <p:ph idx="1"/>
          </p:nvPr>
        </p:nvSpPr>
        <p:spPr>
          <a:xfrm>
            <a:off x="628650" y="2060849"/>
            <a:ext cx="7886700" cy="2718322"/>
          </a:xfrm>
        </p:spPr>
        <p:txBody>
          <a:bodyPr>
            <a:normAutofit/>
          </a:bodyPr>
          <a:lstStyle/>
          <a:p>
            <a:r>
              <a:rPr lang="en-GB" sz="2400" dirty="0">
                <a:solidFill>
                  <a:schemeClr val="bg1"/>
                </a:solidFill>
              </a:rPr>
              <a:t>10.00-12.00: Lip talk through and live demo model.</a:t>
            </a:r>
          </a:p>
          <a:p>
            <a:pPr marL="0" indent="0">
              <a:buNone/>
            </a:pPr>
            <a:endParaRPr lang="en-GB" sz="2400" dirty="0">
              <a:solidFill>
                <a:schemeClr val="bg1"/>
              </a:solidFill>
            </a:endParaRPr>
          </a:p>
          <a:p>
            <a:r>
              <a:rPr lang="en-GB" sz="2400" dirty="0">
                <a:solidFill>
                  <a:schemeClr val="bg1"/>
                </a:solidFill>
              </a:rPr>
              <a:t>12.00-13.00: LUNCH</a:t>
            </a:r>
          </a:p>
          <a:p>
            <a:endParaRPr lang="en-GB" sz="2400" dirty="0">
              <a:solidFill>
                <a:schemeClr val="bg1"/>
              </a:solidFill>
            </a:endParaRPr>
          </a:p>
          <a:p>
            <a:r>
              <a:rPr lang="en-GB" sz="2400" dirty="0">
                <a:solidFill>
                  <a:schemeClr val="bg1"/>
                </a:solidFill>
              </a:rPr>
              <a:t>13.00-16.00: Lips &amp; Cheek student models</a:t>
            </a:r>
          </a:p>
          <a:p>
            <a:pPr marL="0" indent="0">
              <a:buNone/>
            </a:pPr>
            <a:endParaRPr lang="en-US" dirty="0"/>
          </a:p>
        </p:txBody>
      </p:sp>
    </p:spTree>
    <p:extLst>
      <p:ext uri="{BB962C8B-B14F-4D97-AF65-F5344CB8AC3E}">
        <p14:creationId xmlns:p14="http://schemas.microsoft.com/office/powerpoint/2010/main" val="71856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03BD-7D1B-A34E-9717-9A1963E73AEA}"/>
              </a:ext>
            </a:extLst>
          </p:cNvPr>
          <p:cNvSpPr>
            <a:spLocks noGrp="1"/>
          </p:cNvSpPr>
          <p:nvPr>
            <p:ph type="title"/>
          </p:nvPr>
        </p:nvSpPr>
        <p:spPr>
          <a:xfrm>
            <a:off x="628650" y="345462"/>
            <a:ext cx="7886700" cy="1325563"/>
          </a:xfrm>
        </p:spPr>
        <p:txBody>
          <a:bodyPr/>
          <a:lstStyle/>
          <a:p>
            <a:pPr algn="ctr"/>
            <a:r>
              <a:rPr lang="en-US" b="1" dirty="0">
                <a:solidFill>
                  <a:schemeClr val="bg1"/>
                </a:solidFill>
                <a:latin typeface="+mn-lt"/>
              </a:rPr>
              <a:t>DERMAL FILLERS DAY 4</a:t>
            </a:r>
          </a:p>
        </p:txBody>
      </p:sp>
      <p:sp>
        <p:nvSpPr>
          <p:cNvPr id="3" name="Content Placeholder 2">
            <a:extLst>
              <a:ext uri="{FF2B5EF4-FFF2-40B4-BE49-F238E27FC236}">
                <a16:creationId xmlns:a16="http://schemas.microsoft.com/office/drawing/2014/main" id="{84304D43-10A9-EE4C-82FD-9C4A94DA1652}"/>
              </a:ext>
            </a:extLst>
          </p:cNvPr>
          <p:cNvSpPr>
            <a:spLocks noGrp="1"/>
          </p:cNvSpPr>
          <p:nvPr>
            <p:ph idx="1"/>
          </p:nvPr>
        </p:nvSpPr>
        <p:spPr>
          <a:xfrm>
            <a:off x="629265" y="1916832"/>
            <a:ext cx="7886700" cy="3456384"/>
          </a:xfrm>
        </p:spPr>
        <p:txBody>
          <a:bodyPr>
            <a:normAutofit/>
          </a:bodyPr>
          <a:lstStyle/>
          <a:p>
            <a:r>
              <a:rPr lang="en-GB" sz="2400" dirty="0">
                <a:solidFill>
                  <a:schemeClr val="bg1"/>
                </a:solidFill>
              </a:rPr>
              <a:t>10.00-12.00: Chin &amp; Jaw filler talk through &amp; demo</a:t>
            </a:r>
          </a:p>
          <a:p>
            <a:endParaRPr lang="en-GB" sz="2400" dirty="0">
              <a:solidFill>
                <a:schemeClr val="bg1"/>
              </a:solidFill>
            </a:endParaRPr>
          </a:p>
          <a:p>
            <a:r>
              <a:rPr lang="en-GB" sz="2400" dirty="0">
                <a:solidFill>
                  <a:schemeClr val="bg1"/>
                </a:solidFill>
              </a:rPr>
              <a:t>12.00-13.00: LUNCH</a:t>
            </a:r>
          </a:p>
          <a:p>
            <a:endParaRPr lang="en-GB" sz="2400" dirty="0">
              <a:solidFill>
                <a:schemeClr val="bg1"/>
              </a:solidFill>
            </a:endParaRPr>
          </a:p>
          <a:p>
            <a:r>
              <a:rPr lang="en-GB" sz="2400" dirty="0">
                <a:solidFill>
                  <a:schemeClr val="bg1"/>
                </a:solidFill>
              </a:rPr>
              <a:t>13.00-16.00: Chin &amp; Jaw filler theory &amp; live models</a:t>
            </a:r>
          </a:p>
          <a:p>
            <a:endParaRPr lang="en-GB" sz="2400" dirty="0">
              <a:solidFill>
                <a:schemeClr val="bg1"/>
              </a:solidFill>
            </a:endParaRPr>
          </a:p>
        </p:txBody>
      </p:sp>
    </p:spTree>
    <p:extLst>
      <p:ext uri="{BB962C8B-B14F-4D97-AF65-F5344CB8AC3E}">
        <p14:creationId xmlns:p14="http://schemas.microsoft.com/office/powerpoint/2010/main" val="645530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a:solidFill>
                  <a:schemeClr val="bg1"/>
                </a:solidFill>
                <a:latin typeface="+mn-lt"/>
              </a:rPr>
              <a:t>HYALURONIC ACID FILLERS</a:t>
            </a:r>
          </a:p>
        </p:txBody>
      </p:sp>
      <p:sp>
        <p:nvSpPr>
          <p:cNvPr id="3" name="Content Placeholder 2"/>
          <p:cNvSpPr>
            <a:spLocks noGrp="1"/>
          </p:cNvSpPr>
          <p:nvPr>
            <p:ph idx="1"/>
          </p:nvPr>
        </p:nvSpPr>
        <p:spPr/>
        <p:txBody>
          <a:bodyPr>
            <a:normAutofit/>
          </a:bodyPr>
          <a:lstStyle/>
          <a:p>
            <a:r>
              <a:rPr lang="en-GB" b="1" dirty="0">
                <a:solidFill>
                  <a:schemeClr val="bg1"/>
                </a:solidFill>
              </a:rPr>
              <a:t>Hyaluronic acid is a substance which is naturally present in the dermis and </a:t>
            </a:r>
            <a:r>
              <a:rPr lang="en-GB" b="1" u="sng" dirty="0">
                <a:solidFill>
                  <a:schemeClr val="bg1"/>
                </a:solidFill>
              </a:rPr>
              <a:t>maintains the hydration </a:t>
            </a:r>
            <a:r>
              <a:rPr lang="en-GB" b="1" dirty="0">
                <a:solidFill>
                  <a:schemeClr val="bg1"/>
                </a:solidFill>
              </a:rPr>
              <a:t>of tissues, becoming absorbed slowly over time.</a:t>
            </a:r>
          </a:p>
          <a:p>
            <a:r>
              <a:rPr lang="en-GB" b="1" dirty="0">
                <a:solidFill>
                  <a:schemeClr val="bg1"/>
                </a:solidFill>
              </a:rPr>
              <a:t>Its also present in most </a:t>
            </a:r>
            <a:r>
              <a:rPr lang="en-GB" b="1" u="sng" dirty="0">
                <a:solidFill>
                  <a:schemeClr val="bg1"/>
                </a:solidFill>
              </a:rPr>
              <a:t>human tissues </a:t>
            </a:r>
            <a:r>
              <a:rPr lang="en-GB" b="1" dirty="0">
                <a:solidFill>
                  <a:schemeClr val="bg1"/>
                </a:solidFill>
              </a:rPr>
              <a:t>(skin, bone, cartilage, synovial fluid, eyes, muscles, blood vessels, umbilical cord.)</a:t>
            </a:r>
          </a:p>
          <a:p>
            <a:r>
              <a:rPr lang="en-GB" b="1" dirty="0">
                <a:solidFill>
                  <a:schemeClr val="bg1"/>
                </a:solidFill>
              </a:rPr>
              <a:t>It binds water molecules and hydrates (1gram HA binds 3 litres water!)</a:t>
            </a:r>
          </a:p>
          <a:p>
            <a:r>
              <a:rPr lang="en-GB" b="1" dirty="0">
                <a:solidFill>
                  <a:schemeClr val="bg1"/>
                </a:solidFill>
              </a:rPr>
              <a:t>Maintenance of structure and thickness</a:t>
            </a:r>
          </a:p>
          <a:p>
            <a:r>
              <a:rPr lang="en-GB" b="1" dirty="0">
                <a:solidFill>
                  <a:schemeClr val="bg1"/>
                </a:solidFill>
              </a:rPr>
              <a:t>Attracts water and nutrients in skin (intercellular transport)</a:t>
            </a:r>
          </a:p>
          <a:p>
            <a:r>
              <a:rPr lang="en-GB" b="1" dirty="0">
                <a:solidFill>
                  <a:schemeClr val="bg1"/>
                </a:solidFill>
              </a:rPr>
              <a:t>HA is </a:t>
            </a:r>
            <a:r>
              <a:rPr lang="en-GB" b="1" u="sng" dirty="0">
                <a:solidFill>
                  <a:schemeClr val="bg1"/>
                </a:solidFill>
              </a:rPr>
              <a:t>hydrophilic</a:t>
            </a:r>
            <a:r>
              <a:rPr lang="en-GB" b="1" dirty="0">
                <a:solidFill>
                  <a:schemeClr val="bg1"/>
                </a:solidFill>
              </a:rPr>
              <a:t> and attracts water</a:t>
            </a:r>
          </a:p>
          <a:p>
            <a:r>
              <a:rPr lang="en-GB" b="1" dirty="0">
                <a:solidFill>
                  <a:schemeClr val="bg1"/>
                </a:solidFill>
              </a:rPr>
              <a:t>HA gives </a:t>
            </a:r>
            <a:r>
              <a:rPr lang="en-GB" b="1" u="sng" dirty="0">
                <a:solidFill>
                  <a:schemeClr val="bg1"/>
                </a:solidFill>
              </a:rPr>
              <a:t>tissue protection</a:t>
            </a:r>
            <a:r>
              <a:rPr lang="en-GB" b="1" dirty="0">
                <a:solidFill>
                  <a:schemeClr val="bg1"/>
                </a:solidFill>
              </a:rPr>
              <a:t>, is a powerful antioxidant</a:t>
            </a:r>
          </a:p>
          <a:p>
            <a:r>
              <a:rPr lang="en-GB" b="1" dirty="0">
                <a:solidFill>
                  <a:schemeClr val="bg1"/>
                </a:solidFill>
              </a:rPr>
              <a:t>Ageing causes loss of HA in skin</a:t>
            </a:r>
          </a:p>
        </p:txBody>
      </p:sp>
    </p:spTree>
    <p:extLst>
      <p:ext uri="{BB962C8B-B14F-4D97-AF65-F5344CB8AC3E}">
        <p14:creationId xmlns:p14="http://schemas.microsoft.com/office/powerpoint/2010/main" val="92363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7649"/>
          </a:xfrm>
        </p:spPr>
        <p:txBody>
          <a:bodyPr/>
          <a:lstStyle/>
          <a:p>
            <a:pPr algn="ctr"/>
            <a:r>
              <a:rPr lang="en-GB" b="1" dirty="0">
                <a:solidFill>
                  <a:schemeClr val="bg1"/>
                </a:solidFill>
                <a:latin typeface="+mn-lt"/>
              </a:rPr>
              <a:t>Different Filler brands</a:t>
            </a:r>
            <a:endParaRPr lang="en-GB" dirty="0">
              <a:solidFill>
                <a:schemeClr val="bg1"/>
              </a:solidFill>
              <a:latin typeface="+mn-lt"/>
            </a:endParaRPr>
          </a:p>
        </p:txBody>
      </p:sp>
      <p:sp>
        <p:nvSpPr>
          <p:cNvPr id="4" name="Rectangle 3"/>
          <p:cNvSpPr/>
          <p:nvPr/>
        </p:nvSpPr>
        <p:spPr>
          <a:xfrm>
            <a:off x="628650" y="1268760"/>
            <a:ext cx="7759774"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err="1">
                <a:solidFill>
                  <a:schemeClr val="bg1"/>
                </a:solidFill>
                <a:latin typeface="Calibri" panose="020F0502020204030204"/>
              </a:rPr>
              <a:t>Regenovue</a:t>
            </a:r>
            <a:r>
              <a:rPr lang="en-GB" b="1" u="sng" dirty="0">
                <a:solidFill>
                  <a:schemeClr val="bg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Lower/Mid point £35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3 products – fine plus, Deep plus, Sub-Q plus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latin typeface="Calibri" panose="020F0502020204030204"/>
              </a:rPr>
              <a:t>Lidocane</a:t>
            </a:r>
            <a:endParaRPr lang="en-GB"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solidFill>
                  <a:schemeClr val="bg1"/>
                </a:solidFill>
                <a:latin typeface="Calibri" panose="020F0502020204030204"/>
              </a:rPr>
              <a:t>E.P.Q.T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Lower/Mid price point £35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3 products – 100,300,500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Lidocaine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err="1">
                <a:solidFill>
                  <a:schemeClr val="bg1"/>
                </a:solidFill>
                <a:latin typeface="Calibri" panose="020F0502020204030204"/>
              </a:rPr>
              <a:t>Revolax</a:t>
            </a:r>
            <a:r>
              <a:rPr lang="en-GB" b="1" dirty="0">
                <a:solidFill>
                  <a:schemeClr val="bg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Mid price point around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3 products -Fine, Deep, Sub-Q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Lidocaine and non lidocaine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err="1">
                <a:ln>
                  <a:noFill/>
                </a:ln>
                <a:solidFill>
                  <a:schemeClr val="bg1"/>
                </a:solidFill>
                <a:effectLst/>
                <a:uLnTx/>
                <a:uFillTx/>
                <a:latin typeface="Calibri" panose="020F0502020204030204"/>
                <a:ea typeface="+mn-ea"/>
                <a:cs typeface="+mn-cs"/>
              </a:rPr>
              <a:t>Jeverderm</a:t>
            </a:r>
            <a:r>
              <a:rPr kumimoji="0" lang="en-GB" sz="1800" b="1" i="0" u="sng"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0" strike="noStrike" kern="1200" cap="none" spc="0" normalizeH="0" baseline="0" noProof="0" dirty="0">
                <a:ln>
                  <a:noFill/>
                </a:ln>
                <a:solidFill>
                  <a:schemeClr val="bg1"/>
                </a:solidFill>
                <a:effectLst/>
                <a:uLnTx/>
                <a:uFillTx/>
                <a:latin typeface="Calibri" panose="020F0502020204030204"/>
                <a:ea typeface="+mn-ea"/>
                <a:cs typeface="+mn-cs"/>
              </a:rPr>
              <a:t>More expensive £97-£170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3 basics products ultra, ultra plus, volume.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0" strike="noStrike" kern="1200" cap="none" spc="0" normalizeH="0" baseline="0" noProof="0" dirty="0">
                <a:ln>
                  <a:noFill/>
                </a:ln>
                <a:solidFill>
                  <a:schemeClr val="bg1"/>
                </a:solidFill>
                <a:effectLst/>
                <a:uLnTx/>
                <a:uFillTx/>
                <a:latin typeface="Calibri" panose="020F0502020204030204"/>
                <a:ea typeface="+mn-ea"/>
                <a:cs typeface="+mn-cs"/>
              </a:rPr>
              <a:t>We also have smile, ultra slime.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panose="020F0502020204030204"/>
              </a:rPr>
              <a:t>We have lidocaine and non lidocaine products </a:t>
            </a:r>
            <a:endParaRPr kumimoji="0" lang="en-GB" sz="1800" i="0"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i="0"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996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0AA"/>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a:solidFill>
                  <a:schemeClr val="bg1"/>
                </a:solidFill>
              </a:rPr>
              <a:t>The longevity of filler is dependent on multiple factors such as diet, lifestyle, hydration and sun exposure. </a:t>
            </a:r>
          </a:p>
          <a:p>
            <a:pPr marL="0" indent="0">
              <a:buNone/>
            </a:pPr>
            <a:endParaRPr lang="en-GB" dirty="0">
              <a:solidFill>
                <a:schemeClr val="bg1"/>
              </a:solidFill>
            </a:endParaRPr>
          </a:p>
          <a:p>
            <a:pPr marL="0" indent="0">
              <a:buNone/>
            </a:pPr>
            <a:r>
              <a:rPr lang="en-GB" dirty="0">
                <a:solidFill>
                  <a:schemeClr val="bg1"/>
                </a:solidFill>
              </a:rPr>
              <a:t>‘Normal duration’ of 8 - 12 months (average 9 months)</a:t>
            </a:r>
          </a:p>
          <a:p>
            <a:pPr marL="0" indent="0">
              <a:buNone/>
            </a:pPr>
            <a:endParaRPr lang="en-GB" dirty="0"/>
          </a:p>
          <a:p>
            <a:pPr marL="0" indent="0">
              <a:buNone/>
            </a:pPr>
            <a:r>
              <a:rPr lang="en-GB" dirty="0">
                <a:solidFill>
                  <a:schemeClr val="bg1"/>
                </a:solidFill>
              </a:rPr>
              <a:t>Duration in lips is 6 months on average because of high vascularisation and mechanical action in that area</a:t>
            </a:r>
          </a:p>
        </p:txBody>
      </p:sp>
      <p:sp>
        <p:nvSpPr>
          <p:cNvPr id="6" name="TextBox 5">
            <a:extLst>
              <a:ext uri="{FF2B5EF4-FFF2-40B4-BE49-F238E27FC236}">
                <a16:creationId xmlns:a16="http://schemas.microsoft.com/office/drawing/2014/main" id="{C2D1323A-2D87-E44D-A10F-396A79E5DF57}"/>
              </a:ext>
            </a:extLst>
          </p:cNvPr>
          <p:cNvSpPr txBox="1"/>
          <p:nvPr/>
        </p:nvSpPr>
        <p:spPr>
          <a:xfrm>
            <a:off x="657072" y="681037"/>
            <a:ext cx="6939264" cy="646331"/>
          </a:xfrm>
          <a:prstGeom prst="rect">
            <a:avLst/>
          </a:prstGeom>
          <a:noFill/>
        </p:spPr>
        <p:txBody>
          <a:bodyPr wrap="square" rtlCol="0">
            <a:spAutoFit/>
          </a:bodyPr>
          <a:lstStyle/>
          <a:p>
            <a:r>
              <a:rPr lang="en-US" sz="3600" b="1" u="sng" dirty="0">
                <a:solidFill>
                  <a:schemeClr val="bg1"/>
                </a:solidFill>
              </a:rPr>
              <a:t>DURATION &amp; LONGEVITY</a:t>
            </a:r>
          </a:p>
        </p:txBody>
      </p:sp>
    </p:spTree>
    <p:extLst>
      <p:ext uri="{BB962C8B-B14F-4D97-AF65-F5344CB8AC3E}">
        <p14:creationId xmlns:p14="http://schemas.microsoft.com/office/powerpoint/2010/main" val="84076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2859</TotalTime>
  <Words>1843</Words>
  <Application>Microsoft Office PowerPoint</Application>
  <PresentationFormat>On-screen Show (4:3)</PresentationFormat>
  <Paragraphs>265</Paragraphs>
  <Slides>49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49</vt:i4>
      </vt:variant>
    </vt:vector>
  </HeadingPairs>
  <TitlesOfParts>
    <vt:vector size="55" baseType="lpstr">
      <vt:lpstr>Arial</vt:lpstr>
      <vt:lpstr>Calibri</vt:lpstr>
      <vt:lpstr>Calibri Light</vt:lpstr>
      <vt:lpstr>Symbol</vt:lpstr>
      <vt:lpstr>Office Theme</vt:lpstr>
      <vt:lpstr>1_Office Theme</vt:lpstr>
      <vt:lpstr>Essential Dermal Fillers</vt:lpstr>
      <vt:lpstr>WELCOME</vt:lpstr>
      <vt:lpstr>DERMAL FILLERS DAY 1</vt:lpstr>
      <vt:lpstr>DERMAL FILLERS DAY 2</vt:lpstr>
      <vt:lpstr>DERMAL FILLERS DAY 3</vt:lpstr>
      <vt:lpstr>DERMAL FILLERS DAY 4</vt:lpstr>
      <vt:lpstr>HYALURONIC ACID FILLERS</vt:lpstr>
      <vt:lpstr>Different Filler brands</vt:lpstr>
      <vt:lpstr>PowerPoint Presentation</vt:lpstr>
      <vt:lpstr>THE CONSULTATION PROCESS</vt:lpstr>
      <vt:lpstr>Contraindications to a dermal filler treatment </vt:lpstr>
      <vt:lpstr>              Examples of side effects  after filler</vt:lpstr>
      <vt:lpstr>PowerPoint Presentation</vt:lpstr>
      <vt:lpstr>                   Swelling and bruising after filler </vt:lpstr>
      <vt:lpstr>              Examples of unregulated filler </vt:lpstr>
      <vt:lpstr>                 Incorrect injections </vt:lpstr>
      <vt:lpstr>POST TREATMENT GUIDELINES</vt:lpstr>
      <vt:lpstr>LUNCH</vt:lpstr>
      <vt:lpstr>SALON ENVIRONMENT</vt:lpstr>
      <vt:lpstr>CLINICAL WASTE AND SHARPS</vt:lpstr>
      <vt:lpstr>First Aid </vt:lpstr>
      <vt:lpstr>                VasoVagal or Fainting</vt:lpstr>
      <vt:lpstr>Anaphylaxis </vt:lpstr>
      <vt:lpstr>                               Anaphylaxis</vt:lpstr>
      <vt:lpstr>                      Anaphylaxis Causes </vt:lpstr>
      <vt:lpstr>                                    EPI Pen</vt:lpstr>
      <vt:lpstr>                     How to use an Epi Pen </vt:lpstr>
      <vt:lpstr>                          Steiner Line   </vt:lpstr>
      <vt:lpstr>PowerPoint Presentation</vt:lpstr>
      <vt:lpstr>Students work</vt:lpstr>
      <vt:lpstr>Student work</vt:lpstr>
      <vt:lpstr>Student Work</vt:lpstr>
      <vt:lpstr>Day 2 Dermal Fillers</vt:lpstr>
      <vt:lpstr>INJECTION TECHNIQUES</vt:lpstr>
      <vt:lpstr>PowerPoint Presentation</vt:lpstr>
      <vt:lpstr>Safe lip injections</vt:lpstr>
      <vt:lpstr>                  vascular occlusion</vt:lpstr>
      <vt:lpstr>                Vascular Occlusion </vt:lpstr>
      <vt:lpstr>Necrosis </vt:lpstr>
      <vt:lpstr>                            C.R.T  </vt:lpstr>
      <vt:lpstr>             Aspirations </vt:lpstr>
      <vt:lpstr>       Positive aspiration </vt:lpstr>
      <vt:lpstr>PowerPoint Presentation</vt:lpstr>
      <vt:lpstr>LUNCH</vt:lpstr>
      <vt:lpstr>PowerPoint Presentation</vt:lpstr>
      <vt:lpstr>Day 3 Dermal Fillers</vt:lpstr>
      <vt:lpstr>Day 4 Dermal Fillers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Dermal Fillers</dc:title>
  <dc:creator>Annie O'Quigley</dc:creator>
  <cp:lastModifiedBy>Annie O'Quigley</cp:lastModifiedBy>
  <cp:revision>13</cp:revision>
  <dcterms:created xsi:type="dcterms:W3CDTF">2021-01-25T14:00:50Z</dcterms:created>
  <dcterms:modified xsi:type="dcterms:W3CDTF">2021-01-27T13:41:46Z</dcterms:modified>
</cp:coreProperties>
</file>